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76" r:id="rId4"/>
    <p:sldId id="262" r:id="rId5"/>
    <p:sldId id="263" r:id="rId6"/>
    <p:sldId id="265" r:id="rId7"/>
    <p:sldId id="266" r:id="rId8"/>
    <p:sldId id="267" r:id="rId9"/>
    <p:sldId id="268" r:id="rId10"/>
    <p:sldId id="269" r:id="rId11"/>
    <p:sldId id="271" r:id="rId12"/>
    <p:sldId id="272" r:id="rId13"/>
    <p:sldId id="275" r:id="rId14"/>
  </p:sldIdLst>
  <p:sldSz cx="18288000" cy="10287000"/>
  <p:notesSz cx="6858000" cy="9144000"/>
  <p:embeddedFontLst>
    <p:embeddedFont>
      <p:font typeface="AppleSDGothicNeoEB00" panose="02000503000000000000" pitchFamily="2" charset="-128"/>
      <p:regular r:id="rId15"/>
    </p:embeddedFont>
    <p:embeddedFont>
      <p:font typeface="Gowun Dodum" panose="020B0604020202020204" charset="-127"/>
      <p:regular r:id="rId16"/>
    </p:embeddedFont>
    <p:embeddedFont>
      <p:font typeface="에스코어 드림 4 Regular" panose="020B0503030302020204" pitchFamily="34" charset="-127"/>
      <p:regular r:id="rId17"/>
    </p:embeddedFont>
    <p:embeddedFont>
      <p:font typeface="에스코어 드림 5 Medium" panose="020B0503030302020204" pitchFamily="34" charset="-127"/>
      <p:regular r:id="rId18"/>
    </p:embeddedFont>
    <p:embeddedFont>
      <p:font typeface="에스코어 드림 6 Bold" panose="020B0703030302020204" pitchFamily="34" charset="-127"/>
      <p:bold r:id="rId19"/>
    </p:embeddedFont>
    <p:embeddedFont>
      <p:font typeface="에스코어 드림 7 ExtraBold" panose="020B0803030302020204" pitchFamily="34" charset="-127"/>
      <p:bold r:id="rId20"/>
    </p:embeddedFont>
    <p:embeddedFont>
      <p:font typeface="윤고딕" panose="020B0604020202020204" charset="-127"/>
      <p:regular r:id="rId21"/>
    </p:embeddedFont>
    <p:embeddedFont>
      <p:font typeface="Beautifully Delicious Script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F64"/>
    <a:srgbClr val="42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110" y="4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hgbFzDfQ1uPKr0t-JVcGEqwACRjFr_oj/view?usp=shari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685F6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0590" y="405416"/>
            <a:ext cx="51756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685F64"/>
                </a:solidFill>
                <a:latin typeface="AppleSDGothicNeoEB00" panose="02000503000000000000" pitchFamily="2" charset="-128"/>
                <a:ea typeface="AppleSDGothicNeoEB00" panose="02000503000000000000" pitchFamily="2" charset="-128"/>
                <a:cs typeface="Garet Light"/>
                <a:sym typeface="Garet Light"/>
              </a:rPr>
              <a:t>EPOCH </a:t>
            </a:r>
            <a:r>
              <a:rPr lang="en-US" sz="2599" dirty="0" err="1">
                <a:solidFill>
                  <a:srgbClr val="685F64"/>
                </a:solidFill>
                <a:latin typeface="AppleSDGothicNeoEB00" panose="02000503000000000000" pitchFamily="2" charset="-128"/>
                <a:ea typeface="AppleSDGothicNeoEB00" panose="02000503000000000000" pitchFamily="2" charset="-128"/>
                <a:cs typeface="Garet Light"/>
                <a:sym typeface="Garet Light"/>
              </a:rPr>
              <a:t>Datathon</a:t>
            </a:r>
            <a:r>
              <a:rPr lang="en-US" sz="2599" dirty="0">
                <a:solidFill>
                  <a:srgbClr val="685F64"/>
                </a:solidFill>
                <a:latin typeface="AppleSDGothicNeoEB00" panose="02000503000000000000" pitchFamily="2" charset="-128"/>
                <a:ea typeface="AppleSDGothicNeoEB00" panose="02000503000000000000" pitchFamily="2" charset="-128"/>
                <a:cs typeface="Garet Light"/>
                <a:sym typeface="Garet Light"/>
              </a:rPr>
              <a:t> Final Round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96248" y="3848100"/>
            <a:ext cx="10272104" cy="1532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23"/>
              </a:lnSpc>
            </a:pPr>
            <a:r>
              <a:rPr lang="en-US" sz="10368" spc="-103" dirty="0" err="1">
                <a:solidFill>
                  <a:srgbClr val="4239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Glacial Indifference"/>
                <a:sym typeface="Glacial Indifference"/>
              </a:rPr>
              <a:t>BookCurator</a:t>
            </a:r>
            <a:endParaRPr lang="en-US" sz="10368" spc="-103" dirty="0">
              <a:solidFill>
                <a:srgbClr val="42393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Glacial Indifference"/>
              <a:sym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0590" y="8877558"/>
            <a:ext cx="2527410" cy="891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4239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Garet Light"/>
                <a:sym typeface="Garet Light"/>
              </a:rPr>
              <a:t>2025.04.08</a:t>
            </a:r>
          </a:p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ko-KR" altLang="en-US" sz="2400" u="none" strike="noStrike" dirty="0" err="1">
                <a:solidFill>
                  <a:srgbClr val="4239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Garet Light"/>
                <a:sym typeface="Garet Light"/>
              </a:rPr>
              <a:t>나송주</a:t>
            </a:r>
            <a:r>
              <a:rPr lang="en-US" altLang="ko-KR" sz="2400" u="none" strike="noStrike" dirty="0">
                <a:solidFill>
                  <a:srgbClr val="4239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Garet Light"/>
                <a:sym typeface="Garet Light"/>
              </a:rPr>
              <a:t>, </a:t>
            </a:r>
            <a:r>
              <a:rPr lang="ko-KR" altLang="en-US" sz="2400" u="none" strike="noStrike" dirty="0">
                <a:solidFill>
                  <a:srgbClr val="4239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Garet Light"/>
                <a:sym typeface="Garet Light"/>
              </a:rPr>
              <a:t>송채원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67600" y="9083501"/>
            <a:ext cx="10616981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197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"/>
                <a:sym typeface="윤고딕"/>
              </a:rPr>
              <a:t>EPOCH Team4  | 🌸</a:t>
            </a:r>
            <a:r>
              <a:rPr lang="en-US" sz="3197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"/>
                <a:sym typeface="윤고딕"/>
              </a:rPr>
              <a:t>꽃보다</a:t>
            </a:r>
            <a:r>
              <a:rPr lang="en-US" sz="3197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"/>
                <a:sym typeface="윤고딕"/>
              </a:rPr>
              <a:t> </a:t>
            </a:r>
            <a:r>
              <a:rPr lang="en-US" sz="3197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"/>
                <a:sym typeface="윤고딕"/>
              </a:rPr>
              <a:t>송송</a:t>
            </a:r>
            <a:r>
              <a:rPr lang="en-US" sz="3197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"/>
                <a:sym typeface="윤고딕"/>
              </a:rPr>
              <a:t>🌸</a:t>
            </a:r>
            <a:endParaRPr lang="en-US" sz="2800" u="none" strike="noStrike" dirty="0">
              <a:solidFill>
                <a:srgbClr val="42393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윤고딕"/>
              <a:sym typeface="윤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612678" y="5301779"/>
            <a:ext cx="7831945" cy="666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RoxboroughCF"/>
                <a:sym typeface="RoxboroughCF"/>
              </a:rPr>
              <a:t>: AI </a:t>
            </a:r>
            <a:r>
              <a:rPr lang="en-US" sz="3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RoxboroughCF"/>
                <a:sym typeface="RoxboroughCF"/>
              </a:rPr>
              <a:t>기반</a:t>
            </a:r>
            <a:r>
              <a:rPr lang="en-US" sz="3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RoxboroughCF"/>
                <a:sym typeface="RoxboroughCF"/>
              </a:rPr>
              <a:t> </a:t>
            </a:r>
            <a:r>
              <a:rPr lang="en-US" sz="3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RoxboroughCF"/>
                <a:sym typeface="RoxboroughCF"/>
              </a:rPr>
              <a:t>맞춤형</a:t>
            </a:r>
            <a:r>
              <a:rPr lang="en-US" sz="3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RoxboroughCF"/>
                <a:sym typeface="RoxboroughCF"/>
              </a:rPr>
              <a:t> </a:t>
            </a:r>
            <a:r>
              <a:rPr lang="en-US" sz="3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RoxboroughCF"/>
                <a:sym typeface="RoxboroughCF"/>
              </a:rPr>
              <a:t>도서</a:t>
            </a:r>
            <a:r>
              <a:rPr lang="en-US" sz="3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RoxboroughCF"/>
                <a:sym typeface="RoxboroughCF"/>
              </a:rPr>
              <a:t> </a:t>
            </a:r>
            <a:r>
              <a:rPr lang="en-US" sz="3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RoxboroughCF"/>
                <a:sym typeface="RoxboroughCF"/>
              </a:rPr>
              <a:t>추천</a:t>
            </a:r>
            <a:r>
              <a:rPr lang="en-US" sz="3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RoxboroughCF"/>
                <a:sym typeface="RoxboroughCF"/>
              </a:rPr>
              <a:t> </a:t>
            </a:r>
            <a:r>
              <a:rPr lang="en-US" sz="3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RoxboroughCF"/>
                <a:sym typeface="RoxboroughCF"/>
              </a:rPr>
              <a:t>시스템</a:t>
            </a:r>
            <a:endParaRPr lang="en-US" sz="3999" dirty="0">
              <a:solidFill>
                <a:srgbClr val="42393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RoxboroughCF"/>
              <a:sym typeface="RoxboroughCF"/>
            </a:endParaRPr>
          </a:p>
        </p:txBody>
      </p:sp>
      <p:pic>
        <p:nvPicPr>
          <p:cNvPr id="1026" name="Picture 2" descr="Book - Free education icons">
            <a:extLst>
              <a:ext uri="{FF2B5EF4-FFF2-40B4-BE49-F238E27FC236}">
                <a16:creationId xmlns:a16="http://schemas.microsoft.com/office/drawing/2014/main" id="{A4CAFF2E-3E3D-EEC3-9B25-A6B875788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08" y="3667080"/>
            <a:ext cx="2707522" cy="27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기술 사항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98" y="1962000"/>
            <a:ext cx="13151592" cy="7133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Bold"/>
                <a:sym typeface="윤고딕 Bold"/>
              </a:rPr>
              <a:t>✅ </a:t>
            </a:r>
            <a:r>
              <a:rPr lang="ko-KR" altLang="en-US" sz="20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Bold"/>
                <a:sym typeface="윤고딕 Bold"/>
              </a:rPr>
              <a:t>캐싱</a:t>
            </a:r>
            <a:r>
              <a:rPr lang="ko-KR" altLang="en-US" sz="20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Bold"/>
                <a:sym typeface="윤고딕 Bold"/>
              </a:rPr>
              <a:t> 메커니즘 구현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- `@</a:t>
            </a:r>
            <a:r>
              <a:rPr lang="en-US" altLang="ko-KR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st.cache_resource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`: 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추천 시스템 모델 로딩 최적화 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(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메모리 유지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)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- `@</a:t>
            </a:r>
            <a:r>
              <a:rPr lang="en-US" altLang="ko-KR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st.cache_data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`: 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도서관 데이터 처리 결과 </a:t>
            </a:r>
            <a:r>
              <a:rPr lang="ko-KR" alt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캐싱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 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(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재계산 방지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)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altLang="ko-KR" sz="2000" dirty="0">
              <a:solidFill>
                <a:srgbClr val="19191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윤고딕 Bold"/>
              <a:sym typeface="윤고딕 Bold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✅ </a:t>
            </a:r>
            <a:r>
              <a:rPr lang="ko-KR" altLang="en-US" sz="20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Bold"/>
                <a:sym typeface="윤고딕 Bold"/>
              </a:rPr>
              <a:t>반응형 </a:t>
            </a:r>
            <a:r>
              <a:rPr lang="en-US" altLang="ko-KR" sz="20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Bold"/>
                <a:sym typeface="윤고딕 Bold"/>
              </a:rPr>
              <a:t>UI/UX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- 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사이드바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: 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데이터 경로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, 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모델 선택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, 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후보 수 설정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- 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확장 패널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(Expander): 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상세 정보 접근성 향상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- 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다중 컬럼 레이아웃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: `</a:t>
            </a:r>
            <a:r>
              <a:rPr lang="en-US" altLang="ko-KR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st.columns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()`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을 활용한 입력 폼 최적화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ko-KR" altLang="en-US" sz="2000" dirty="0">
              <a:solidFill>
                <a:srgbClr val="19191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윤고딕 Bold"/>
              <a:sym typeface="윤고딕 Bold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✅ </a:t>
            </a:r>
            <a:r>
              <a:rPr lang="ko-KR" altLang="en-US" sz="20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Bold"/>
                <a:sym typeface="윤고딕 Bold"/>
              </a:rPr>
              <a:t>비동기 처리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- `with </a:t>
            </a:r>
            <a:r>
              <a:rPr lang="en-US" altLang="ko-KR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st.spinner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()`: LLM 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호출 및 데이터 처리 중 사용자 피드백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- 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세션 상태 관리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: `</a:t>
            </a:r>
            <a:r>
              <a:rPr lang="en-US" altLang="ko-KR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st.session_state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`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로 모델 인스턴스 유지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ko-KR" altLang="en-US" sz="2000" dirty="0">
              <a:solidFill>
                <a:srgbClr val="19191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윤고딕 Bold"/>
              <a:sym typeface="윤고딕 Bold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✅ </a:t>
            </a:r>
            <a:r>
              <a:rPr lang="ko-KR" altLang="en-US" sz="20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Bold"/>
                <a:sym typeface="윤고딕 Bold"/>
              </a:rPr>
              <a:t>데이터 시각화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- 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데이터프레임 표시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: `</a:t>
            </a:r>
            <a:r>
              <a:rPr lang="en-US" altLang="ko-KR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st.dataframe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()`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으로 후보 도서 목록 시각화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- JSON 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표시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: `</a:t>
            </a:r>
            <a:r>
              <a:rPr lang="en-US" altLang="ko-KR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st.json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()`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으로 사용자 프로필 정보 구조화</a:t>
            </a:r>
          </a:p>
        </p:txBody>
      </p:sp>
      <p:sp>
        <p:nvSpPr>
          <p:cNvPr id="13" name="AutoShape 5">
            <a:extLst>
              <a:ext uri="{FF2B5EF4-FFF2-40B4-BE49-F238E27FC236}">
                <a16:creationId xmlns:a16="http://schemas.microsoft.com/office/drawing/2014/main" id="{8B2DBDE1-391D-7E78-3E34-81E943616309}"/>
              </a:ext>
            </a:extLst>
          </p:cNvPr>
          <p:cNvSpPr/>
          <p:nvPr/>
        </p:nvSpPr>
        <p:spPr>
          <a:xfrm>
            <a:off x="0" y="828670"/>
            <a:ext cx="3033342" cy="19170"/>
          </a:xfrm>
          <a:prstGeom prst="line">
            <a:avLst/>
          </a:prstGeom>
          <a:ln w="38100" cap="flat">
            <a:solidFill>
              <a:srgbClr val="685F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793D17B-B3A6-9814-AF1A-2B3B2C370A30}"/>
              </a:ext>
            </a:extLst>
          </p:cNvPr>
          <p:cNvSpPr txBox="1"/>
          <p:nvPr/>
        </p:nvSpPr>
        <p:spPr>
          <a:xfrm>
            <a:off x="785098" y="938530"/>
            <a:ext cx="2248244" cy="762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altLang="ko-KR" sz="3200" spc="-65" dirty="0" err="1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Streamlit</a:t>
            </a:r>
            <a:endParaRPr lang="ko-KR" altLang="en-US" sz="3200" spc="-65" dirty="0">
              <a:solidFill>
                <a:srgbClr val="685F6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Glacial Indifference"/>
              <a:sym typeface="Glacial Indifference"/>
            </a:endParaRP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14DC31EB-B7EE-8833-2444-49947FADB6D8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8333470C-A436-478A-1DA5-4C7E8E1D4B4E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685F64"/>
            </a:solidFill>
            <a:ln w="19050"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>
                <a:ln>
                  <a:solidFill>
                    <a:srgbClr val="685F64"/>
                  </a:solidFill>
                </a:ln>
                <a:solidFill>
                  <a:srgbClr val="685F64"/>
                </a:solidFill>
              </a:endParaRPr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84FA9AC8-2B91-C91F-AF1B-C14519F4F4EA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n>
                  <a:solidFill>
                    <a:srgbClr val="685F64"/>
                  </a:solidFill>
                </a:ln>
                <a:solidFill>
                  <a:srgbClr val="685F64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9496296D-7BF0-CA93-2177-8864AC413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708" y="1606097"/>
            <a:ext cx="8850875" cy="74892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결론</a:t>
            </a:r>
          </a:p>
        </p:txBody>
      </p:sp>
      <p:sp>
        <p:nvSpPr>
          <p:cNvPr id="8" name="Freeform 8"/>
          <p:cNvSpPr/>
          <p:nvPr/>
        </p:nvSpPr>
        <p:spPr>
          <a:xfrm>
            <a:off x="5095255" y="2111782"/>
            <a:ext cx="8097491" cy="7523025"/>
          </a:xfrm>
          <a:custGeom>
            <a:avLst/>
            <a:gdLst/>
            <a:ahLst/>
            <a:cxnLst/>
            <a:rect l="l" t="t" r="r" b="b"/>
            <a:pathLst>
              <a:path w="8097491" h="7523025">
                <a:moveTo>
                  <a:pt x="0" y="0"/>
                </a:moveTo>
                <a:lnTo>
                  <a:pt x="8097490" y="0"/>
                </a:lnTo>
                <a:lnTo>
                  <a:pt x="8097490" y="7523025"/>
                </a:lnTo>
                <a:lnTo>
                  <a:pt x="0" y="7523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55" r="-505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640331" y="2541879"/>
            <a:ext cx="7007337" cy="4442943"/>
            <a:chOff x="0" y="0"/>
            <a:chExt cx="1445349" cy="9164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45349" cy="916411"/>
            </a:xfrm>
            <a:custGeom>
              <a:avLst/>
              <a:gdLst/>
              <a:ahLst/>
              <a:cxnLst/>
              <a:rect l="l" t="t" r="r" b="b"/>
              <a:pathLst>
                <a:path w="1445349" h="916411">
                  <a:moveTo>
                    <a:pt x="0" y="0"/>
                  </a:moveTo>
                  <a:lnTo>
                    <a:pt x="1445349" y="0"/>
                  </a:lnTo>
                  <a:lnTo>
                    <a:pt x="1445349" y="916411"/>
                  </a:lnTo>
                  <a:lnTo>
                    <a:pt x="0" y="9164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640330" y="4238517"/>
            <a:ext cx="7007337" cy="90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  <a:spcBef>
                <a:spcPct val="0"/>
              </a:spcBef>
            </a:pPr>
            <a:r>
              <a:rPr lang="en-US" sz="4800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RoxboroughCF"/>
                <a:sym typeface="RoxboroughCF"/>
              </a:rPr>
              <a:t>Web Demo </a:t>
            </a:r>
            <a:r>
              <a:rPr lang="en-US" sz="4800" dirty="0" err="1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RoxboroughCF"/>
                <a:sym typeface="RoxboroughCF"/>
              </a:rPr>
              <a:t>실행</a:t>
            </a:r>
            <a:r>
              <a:rPr lang="en-US" sz="4800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RoxboroughCF"/>
                <a:sym typeface="RoxboroughCF"/>
              </a:rPr>
              <a:t> </a:t>
            </a:r>
            <a:r>
              <a:rPr lang="ko-KR" altLang="en-US" sz="4800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RoxboroughCF"/>
                <a:sym typeface="RoxboroughCF"/>
              </a:rPr>
              <a:t>영상</a:t>
            </a:r>
            <a:endParaRPr lang="en-US" altLang="ko-KR" sz="4800" dirty="0">
              <a:solidFill>
                <a:srgbClr val="685F6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RoxboroughCF"/>
              <a:sym typeface="RoxboroughCF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937A5A-CA3D-4F13-D39B-58AA5D7026B1}"/>
              </a:ext>
            </a:extLst>
          </p:cNvPr>
          <p:cNvSpPr txBox="1"/>
          <p:nvPr/>
        </p:nvSpPr>
        <p:spPr>
          <a:xfrm>
            <a:off x="5448298" y="4628466"/>
            <a:ext cx="7391400" cy="90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769"/>
              </a:lnSpc>
              <a:spcBef>
                <a:spcPct val="0"/>
              </a:spcBef>
            </a:pPr>
            <a:r>
              <a:rPr lang="en-US" altLang="ko-KR" sz="1200" dirty="0">
                <a:solidFill>
                  <a:srgbClr val="685F6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xboroughCF"/>
                <a:sym typeface="RoxboroughC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https://drive.google.com/file/d/1hgbFzDfQ1uPKr0t-JVcGEqwACRjFr_oj/view?usp=sharing</a:t>
            </a:r>
            <a:endParaRPr lang="en-US" altLang="ko-KR" sz="1200" dirty="0">
              <a:solidFill>
                <a:srgbClr val="685F6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RoxboroughCF"/>
              <a:sym typeface="RoxboroughCF"/>
            </a:endParaRPr>
          </a:p>
        </p:txBody>
      </p:sp>
      <p:sp>
        <p:nvSpPr>
          <p:cNvPr id="14" name="AutoShape 5">
            <a:extLst>
              <a:ext uri="{FF2B5EF4-FFF2-40B4-BE49-F238E27FC236}">
                <a16:creationId xmlns:a16="http://schemas.microsoft.com/office/drawing/2014/main" id="{5C7ADB3F-8186-892F-4281-A1B7555C0002}"/>
              </a:ext>
            </a:extLst>
          </p:cNvPr>
          <p:cNvSpPr/>
          <p:nvPr/>
        </p:nvSpPr>
        <p:spPr>
          <a:xfrm>
            <a:off x="0" y="828670"/>
            <a:ext cx="3033342" cy="19170"/>
          </a:xfrm>
          <a:prstGeom prst="line">
            <a:avLst/>
          </a:prstGeom>
          <a:ln w="38100" cap="flat">
            <a:solidFill>
              <a:srgbClr val="685F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C7B290CB-E4A8-BC3D-58C1-F60963128433}"/>
              </a:ext>
            </a:extLst>
          </p:cNvPr>
          <p:cNvSpPr txBox="1"/>
          <p:nvPr/>
        </p:nvSpPr>
        <p:spPr>
          <a:xfrm>
            <a:off x="785098" y="938530"/>
            <a:ext cx="2248244" cy="762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altLang="ko-KR" sz="3200" spc="-65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Web Demo</a:t>
            </a:r>
            <a:endParaRPr lang="ko-KR" altLang="en-US" sz="3200" spc="-65" dirty="0">
              <a:solidFill>
                <a:srgbClr val="685F6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Glacial Indifference"/>
              <a:sym typeface="Glacial Indifference"/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9A79CB66-CA62-1E80-65AB-7496D7CA50D9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23D8D26A-97B0-EE8B-EE9C-F50600B1D637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685F64"/>
            </a:solidFill>
            <a:ln w="19050"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>
                <a:ln>
                  <a:solidFill>
                    <a:srgbClr val="685F64"/>
                  </a:solidFill>
                </a:ln>
                <a:solidFill>
                  <a:srgbClr val="685F64"/>
                </a:solidFill>
              </a:endParaRPr>
            </a:p>
          </p:txBody>
        </p: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828DE4CA-76C4-77B2-6516-71208745A009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n>
                  <a:solidFill>
                    <a:srgbClr val="685F64"/>
                  </a:solidFill>
                </a:ln>
                <a:solidFill>
                  <a:srgbClr val="685F64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529954" y="2649461"/>
            <a:ext cx="15729346" cy="2789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7813" lvl="1" indent="-433906" algn="l">
              <a:lnSpc>
                <a:spcPts val="5627"/>
              </a:lnSpc>
              <a:buFont typeface="Arial"/>
              <a:buChar char="•"/>
            </a:pPr>
            <a:r>
              <a:rPr lang="en-US" sz="3000" dirty="0" err="1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사용자</a:t>
            </a:r>
            <a:r>
              <a:rPr lang="en-US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3000" dirty="0" err="1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만족도</a:t>
            </a:r>
            <a:r>
              <a:rPr lang="en-US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3000" dirty="0" err="1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향상</a:t>
            </a:r>
            <a:r>
              <a:rPr lang="en-US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: </a:t>
            </a:r>
            <a:r>
              <a:rPr lang="ko-KR" altLang="en-US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맞춤형 추천으로 독서 경험 최적화</a:t>
            </a:r>
            <a:endParaRPr lang="en-US" sz="3000" dirty="0">
              <a:solidFill>
                <a:srgbClr val="685F6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윤고딕 Light"/>
              <a:sym typeface="윤고딕 Light"/>
            </a:endParaRPr>
          </a:p>
          <a:p>
            <a:pPr marL="867813" lvl="1" indent="-433906" algn="l">
              <a:lnSpc>
                <a:spcPts val="5627"/>
              </a:lnSpc>
              <a:buFont typeface="Arial"/>
              <a:buChar char="•"/>
            </a:pPr>
            <a:r>
              <a:rPr lang="en-US" altLang="ko-KR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ML+LLM </a:t>
            </a:r>
            <a:r>
              <a:rPr lang="ko-KR" altLang="en-US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하이브리드 방식의 기술적 우수성</a:t>
            </a:r>
            <a:r>
              <a:rPr lang="en-US" altLang="ko-KR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: </a:t>
            </a:r>
            <a:r>
              <a:rPr lang="ko-KR" altLang="en-US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추천 정확도 확보</a:t>
            </a:r>
            <a:endParaRPr lang="en-US" altLang="ko-KR" sz="3000" dirty="0">
              <a:solidFill>
                <a:srgbClr val="685F6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윤고딕"/>
              <a:sym typeface="윤고딕"/>
            </a:endParaRPr>
          </a:p>
          <a:p>
            <a:pPr marL="867813" lvl="1" indent="-433906" algn="l">
              <a:lnSpc>
                <a:spcPts val="5627"/>
              </a:lnSpc>
              <a:buFont typeface="Arial"/>
              <a:buChar char="•"/>
            </a:pPr>
            <a:r>
              <a:rPr lang="en-US" sz="3000" dirty="0" err="1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도서관</a:t>
            </a:r>
            <a:r>
              <a:rPr lang="en-US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3000" dirty="0" err="1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자원</a:t>
            </a:r>
            <a:r>
              <a:rPr lang="en-US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3000" dirty="0" err="1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활용</a:t>
            </a:r>
            <a:r>
              <a:rPr lang="en-US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3000" dirty="0" err="1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증대</a:t>
            </a:r>
            <a:r>
              <a:rPr lang="en-US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: </a:t>
            </a:r>
            <a:r>
              <a:rPr lang="en-US" sz="3000" dirty="0" err="1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다양한</a:t>
            </a:r>
            <a:r>
              <a:rPr lang="en-US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3000" dirty="0" err="1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도서관</a:t>
            </a:r>
            <a:r>
              <a:rPr lang="en-US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3000" dirty="0" err="1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콘텐츠에</a:t>
            </a:r>
            <a:r>
              <a:rPr lang="en-US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3000" dirty="0" err="1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대한</a:t>
            </a:r>
            <a:r>
              <a:rPr lang="en-US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3000" dirty="0" err="1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접근성</a:t>
            </a:r>
            <a:r>
              <a:rPr lang="en-US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3000" dirty="0" err="1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개선</a:t>
            </a:r>
            <a:endParaRPr lang="en-US" sz="3000" dirty="0">
              <a:solidFill>
                <a:srgbClr val="685F6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윤고딕 Light"/>
              <a:sym typeface="윤고딕 Light"/>
            </a:endParaRPr>
          </a:p>
          <a:p>
            <a:pPr marL="867813" lvl="1" indent="-433906" algn="l">
              <a:lnSpc>
                <a:spcPts val="5627"/>
              </a:lnSpc>
              <a:buFont typeface="Arial"/>
              <a:buChar char="•"/>
            </a:pPr>
            <a:r>
              <a:rPr lang="en-US" sz="3000" dirty="0" err="1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사용자</a:t>
            </a:r>
            <a:r>
              <a:rPr lang="en-US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3000" dirty="0" err="1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위치</a:t>
            </a:r>
            <a:r>
              <a:rPr lang="en-US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3000" dirty="0" err="1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기반으로</a:t>
            </a:r>
            <a:r>
              <a:rPr lang="en-US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3000" dirty="0" err="1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편리성</a:t>
            </a:r>
            <a:r>
              <a:rPr lang="en-US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3000" dirty="0" err="1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확대</a:t>
            </a:r>
            <a:r>
              <a:rPr lang="en-US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: </a:t>
            </a:r>
            <a:r>
              <a:rPr lang="ko-KR" altLang="en-US" sz="3000" dirty="0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위치 기반 서비스로 도서관 접근성 개선</a:t>
            </a:r>
            <a:endParaRPr lang="en-US" sz="3000" dirty="0">
              <a:solidFill>
                <a:srgbClr val="685F6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윤고딕 Light"/>
              <a:sym typeface="윤고딕 Light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461761" y="6516712"/>
            <a:ext cx="2797539" cy="2741588"/>
          </a:xfrm>
          <a:custGeom>
            <a:avLst/>
            <a:gdLst/>
            <a:ahLst/>
            <a:cxnLst/>
            <a:rect l="l" t="t" r="r" b="b"/>
            <a:pathLst>
              <a:path w="2797539" h="2741588">
                <a:moveTo>
                  <a:pt x="0" y="0"/>
                </a:moveTo>
                <a:lnTo>
                  <a:pt x="2797539" y="0"/>
                </a:lnTo>
                <a:lnTo>
                  <a:pt x="2797539" y="2741588"/>
                </a:lnTo>
                <a:lnTo>
                  <a:pt x="0" y="2741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685F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결론</a:t>
            </a: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75FC24E8-83BB-9361-D27D-20B8B239D96A}"/>
              </a:ext>
            </a:extLst>
          </p:cNvPr>
          <p:cNvSpPr/>
          <p:nvPr/>
        </p:nvSpPr>
        <p:spPr>
          <a:xfrm>
            <a:off x="0" y="828670"/>
            <a:ext cx="3033342" cy="19170"/>
          </a:xfrm>
          <a:prstGeom prst="line">
            <a:avLst/>
          </a:prstGeom>
          <a:ln w="38100" cap="flat">
            <a:solidFill>
              <a:srgbClr val="685F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A45B56A-B0F0-B582-7B66-1B646519F58B}"/>
              </a:ext>
            </a:extLst>
          </p:cNvPr>
          <p:cNvSpPr txBox="1"/>
          <p:nvPr/>
        </p:nvSpPr>
        <p:spPr>
          <a:xfrm>
            <a:off x="785098" y="938530"/>
            <a:ext cx="2248244" cy="762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3200" spc="-65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기대효과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68209FDD-4A5C-B938-523F-9947E269612E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ED7D7F72-AADA-CCF6-D137-DC768B624552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685F64"/>
            </a:solidFill>
            <a:ln w="19050"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>
                <a:ln>
                  <a:solidFill>
                    <a:srgbClr val="685F64"/>
                  </a:solidFill>
                </a:ln>
                <a:solidFill>
                  <a:srgbClr val="685F64"/>
                </a:solidFill>
              </a:endParaRP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D2EF3F75-113C-CD6D-7E32-960B5D2B5FE3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n>
                  <a:solidFill>
                    <a:srgbClr val="685F64"/>
                  </a:solidFill>
                </a:ln>
                <a:solidFill>
                  <a:srgbClr val="685F64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-290868" y="8842656"/>
            <a:ext cx="18869735" cy="120011"/>
            <a:chOff x="0" y="0"/>
            <a:chExt cx="4969807" cy="3160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685F64"/>
            </a:solidFill>
            <a:ln w="19050"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2">
            <a:extLst>
              <a:ext uri="{FF2B5EF4-FFF2-40B4-BE49-F238E27FC236}">
                <a16:creationId xmlns:a16="http://schemas.microsoft.com/office/drawing/2014/main" id="{2D4C2784-96E3-D444-742F-4FFD504A8137}"/>
              </a:ext>
            </a:extLst>
          </p:cNvPr>
          <p:cNvGrpSpPr/>
          <p:nvPr/>
        </p:nvGrpSpPr>
        <p:grpSpPr>
          <a:xfrm>
            <a:off x="-290868" y="9138289"/>
            <a:ext cx="18869735" cy="120011"/>
            <a:chOff x="0" y="0"/>
            <a:chExt cx="4969807" cy="31608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8214E83-48D4-3A3B-8C70-32C5A097FE92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685F64"/>
            </a:solidFill>
            <a:ln w="19050"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281C729A-D0EE-DFEA-2E00-7455850C0173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3">
            <a:extLst>
              <a:ext uri="{FF2B5EF4-FFF2-40B4-BE49-F238E27FC236}">
                <a16:creationId xmlns:a16="http://schemas.microsoft.com/office/drawing/2014/main" id="{211975F3-E902-289A-BF8B-BBCFEC37EF45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8481D654-12BD-EDA9-DA15-6C4996155A09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685F64"/>
            </a:solidFill>
            <a:ln w="19050"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>
                <a:ln>
                  <a:solidFill>
                    <a:srgbClr val="685F64"/>
                  </a:solidFill>
                </a:ln>
                <a:solidFill>
                  <a:srgbClr val="685F64"/>
                </a:solidFill>
              </a:endParaRPr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C1A9453E-C153-CE33-EC10-EDF5542220C6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n>
                  <a:solidFill>
                    <a:srgbClr val="685F64"/>
                  </a:solidFill>
                </a:ln>
                <a:solidFill>
                  <a:srgbClr val="685F64"/>
                </a:solidFill>
              </a:endParaRPr>
            </a:p>
          </p:txBody>
        </p:sp>
      </p:grpSp>
      <p:grpSp>
        <p:nvGrpSpPr>
          <p:cNvPr id="24" name="Group 6">
            <a:extLst>
              <a:ext uri="{FF2B5EF4-FFF2-40B4-BE49-F238E27FC236}">
                <a16:creationId xmlns:a16="http://schemas.microsoft.com/office/drawing/2014/main" id="{D36CFEB1-0B8A-3DC3-5171-62C0372408DA}"/>
              </a:ext>
            </a:extLst>
          </p:cNvPr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FB3A45DF-C39B-3E11-E3CB-8704570F40CF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685F64"/>
            </a:solidFill>
            <a:ln w="19050"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n>
                  <a:solidFill>
                    <a:srgbClr val="685F64"/>
                  </a:solidFill>
                </a:ln>
                <a:solidFill>
                  <a:srgbClr val="685F64"/>
                </a:solidFill>
              </a:endParaRPr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1E5C9A59-5417-1EBE-A8EF-E8762450638C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n>
                  <a:solidFill>
                    <a:srgbClr val="685F64"/>
                  </a:solidFill>
                </a:ln>
                <a:solidFill>
                  <a:srgbClr val="685F64"/>
                </a:solidFill>
              </a:endParaRPr>
            </a:p>
          </p:txBody>
        </p:sp>
      </p:grpSp>
      <p:grpSp>
        <p:nvGrpSpPr>
          <p:cNvPr id="27" name="Group 9">
            <a:extLst>
              <a:ext uri="{FF2B5EF4-FFF2-40B4-BE49-F238E27FC236}">
                <a16:creationId xmlns:a16="http://schemas.microsoft.com/office/drawing/2014/main" id="{27DF96D2-7797-4AF5-B27A-0B5BCF1EFFDE}"/>
              </a:ext>
            </a:extLst>
          </p:cNvPr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FEDC2040-C09C-CE10-EEFA-85E49337DDC1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685F64"/>
            </a:solidFill>
            <a:ln w="19050"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>
                <a:ln>
                  <a:solidFill>
                    <a:srgbClr val="685F64"/>
                  </a:solidFill>
                </a:ln>
                <a:solidFill>
                  <a:srgbClr val="685F64"/>
                </a:solidFill>
              </a:endParaRPr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B70780BB-B74A-07C0-5284-3AA0EF045E44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n>
                  <a:solidFill>
                    <a:srgbClr val="685F64"/>
                  </a:solidFill>
                </a:ln>
                <a:solidFill>
                  <a:srgbClr val="685F64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534B714-D3F1-A862-1956-E8C5CFAF92AF}"/>
              </a:ext>
            </a:extLst>
          </p:cNvPr>
          <p:cNvSpPr txBox="1"/>
          <p:nvPr/>
        </p:nvSpPr>
        <p:spPr>
          <a:xfrm>
            <a:off x="4424516" y="2955033"/>
            <a:ext cx="9438968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Q&amp;A</a:t>
            </a:r>
          </a:p>
          <a:p>
            <a:pPr algn="ctr"/>
            <a:endParaRPr lang="en-US" altLang="ko-KR" sz="1050" dirty="0">
              <a:solidFill>
                <a:srgbClr val="42393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6000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감사합니다😊🌸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685F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"/>
                <a:sym typeface="윤고딕"/>
              </a:rPr>
              <a:t>프로젝트 배경</a:t>
            </a: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317F5BDA-17DC-4236-C16B-EF6EB06881DB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D0AAE781-6CE2-6F6F-1910-772123B2B7C5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685F6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ACEC7E4A-3DF8-D945-B9DE-E011212FB94A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Google Shape;119;p15">
            <a:extLst>
              <a:ext uri="{FF2B5EF4-FFF2-40B4-BE49-F238E27FC236}">
                <a16:creationId xmlns:a16="http://schemas.microsoft.com/office/drawing/2014/main" id="{50110DA6-ED92-EC56-DEC1-9B1B9FF94615}"/>
              </a:ext>
            </a:extLst>
          </p:cNvPr>
          <p:cNvSpPr/>
          <p:nvPr/>
        </p:nvSpPr>
        <p:spPr>
          <a:xfrm>
            <a:off x="477261" y="4494515"/>
            <a:ext cx="5562600" cy="3036600"/>
          </a:xfrm>
          <a:prstGeom prst="roundRect">
            <a:avLst>
              <a:gd name="adj" fmla="val 3455"/>
            </a:avLst>
          </a:prstGeom>
          <a:solidFill>
            <a:srgbClr val="FFFFFF"/>
          </a:solidFill>
          <a:ln>
            <a:noFill/>
          </a:ln>
          <a:effectLst>
            <a:outerShdw blurRad="152400" sx="102000" sy="102000" algn="ctr" rotWithShape="0">
              <a:srgbClr val="000000">
                <a:alpha val="51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64205" y="5076996"/>
            <a:ext cx="4391420" cy="187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기존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공공도서관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도서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검색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시스템은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키워드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기반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작동</a:t>
            </a:r>
            <a:endParaRPr lang="en-US" sz="2999" dirty="0">
              <a:solidFill>
                <a:srgbClr val="42393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윤고딕 Light"/>
              <a:sym typeface="윤고딕 Light"/>
            </a:endParaRPr>
          </a:p>
          <a:p>
            <a:pPr algn="ctr">
              <a:lnSpc>
                <a:spcPts val="2380"/>
              </a:lnSpc>
            </a:pPr>
            <a:endParaRPr lang="en-US" sz="2999" dirty="0">
              <a:solidFill>
                <a:srgbClr val="42393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윤고딕 Light"/>
              <a:sym typeface="윤고딕 Light"/>
            </a:endParaRPr>
          </a:p>
          <a:p>
            <a:pPr algn="ctr">
              <a:lnSpc>
                <a:spcPts val="4199"/>
              </a:lnSpc>
            </a:pP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→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직관적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검색의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한계</a:t>
            </a:r>
            <a:endParaRPr lang="en-US" sz="2999" dirty="0">
              <a:solidFill>
                <a:srgbClr val="42393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윤고딕 Light"/>
              <a:sym typeface="윤고딕 Light"/>
            </a:endParaRPr>
          </a:p>
        </p:txBody>
      </p:sp>
      <p:sp>
        <p:nvSpPr>
          <p:cNvPr id="18" name="Google Shape;119;p15">
            <a:extLst>
              <a:ext uri="{FF2B5EF4-FFF2-40B4-BE49-F238E27FC236}">
                <a16:creationId xmlns:a16="http://schemas.microsoft.com/office/drawing/2014/main" id="{5823E472-FF0D-076D-AFE5-086322C60851}"/>
              </a:ext>
            </a:extLst>
          </p:cNvPr>
          <p:cNvSpPr/>
          <p:nvPr/>
        </p:nvSpPr>
        <p:spPr>
          <a:xfrm>
            <a:off x="6362700" y="4494052"/>
            <a:ext cx="5562600" cy="3036600"/>
          </a:xfrm>
          <a:prstGeom prst="roundRect">
            <a:avLst>
              <a:gd name="adj" fmla="val 3455"/>
            </a:avLst>
          </a:prstGeom>
          <a:solidFill>
            <a:srgbClr val="FFFFFF"/>
          </a:solidFill>
          <a:ln>
            <a:noFill/>
          </a:ln>
          <a:effectLst>
            <a:outerShdw blurRad="152400" sx="102000" sy="102000" algn="ctr" rotWithShape="0">
              <a:srgbClr val="000000">
                <a:alpha val="51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9" name="Google Shape;119;p15">
            <a:extLst>
              <a:ext uri="{FF2B5EF4-FFF2-40B4-BE49-F238E27FC236}">
                <a16:creationId xmlns:a16="http://schemas.microsoft.com/office/drawing/2014/main" id="{30276EC7-20F7-5E61-0036-12ABD876D422}"/>
              </a:ext>
            </a:extLst>
          </p:cNvPr>
          <p:cNvSpPr/>
          <p:nvPr/>
        </p:nvSpPr>
        <p:spPr>
          <a:xfrm>
            <a:off x="12248139" y="4494052"/>
            <a:ext cx="5562600" cy="3036600"/>
          </a:xfrm>
          <a:prstGeom prst="roundRect">
            <a:avLst>
              <a:gd name="adj" fmla="val 3455"/>
            </a:avLst>
          </a:prstGeom>
          <a:solidFill>
            <a:srgbClr val="FFFFFF"/>
          </a:solidFill>
          <a:ln>
            <a:noFill/>
          </a:ln>
          <a:effectLst>
            <a:outerShdw blurRad="152400" sx="102000" sy="102000" algn="ctr" rotWithShape="0">
              <a:srgbClr val="000000">
                <a:alpha val="51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948089" y="4959350"/>
            <a:ext cx="4391822" cy="2106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독자의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특성과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관심사를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</a:p>
          <a:p>
            <a:pPr algn="ctr">
              <a:lnSpc>
                <a:spcPts val="4199"/>
              </a:lnSpc>
            </a:pP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고려한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‘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머신러닝+LLM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’ </a:t>
            </a:r>
          </a:p>
          <a:p>
            <a:pPr algn="ctr">
              <a:lnSpc>
                <a:spcPts val="4199"/>
              </a:lnSpc>
            </a:pP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하이브리드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방식의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도서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추천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시스템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부재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90669" y="4959350"/>
            <a:ext cx="4448354" cy="2106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사용자의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위치를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기반으로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,</a:t>
            </a:r>
          </a:p>
          <a:p>
            <a:pPr algn="ctr">
              <a:lnSpc>
                <a:spcPts val="4199"/>
              </a:lnSpc>
            </a:pP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해당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추천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도서를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소장하고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있는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도서관의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정보를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제공하는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시스템의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부재</a:t>
            </a:r>
            <a:endParaRPr lang="en-US" sz="2999" dirty="0">
              <a:solidFill>
                <a:srgbClr val="42393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윤고딕 Light"/>
              <a:sym typeface="윤고딕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3F73FF-A149-CE20-2CA1-037C6CB6BC30}"/>
              </a:ext>
            </a:extLst>
          </p:cNvPr>
          <p:cNvSpPr txBox="1"/>
          <p:nvPr/>
        </p:nvSpPr>
        <p:spPr>
          <a:xfrm>
            <a:off x="8562468" y="3003438"/>
            <a:ext cx="116306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800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10A09A-2A0A-88F9-BB8A-C893E9C1D7EB}"/>
              </a:ext>
            </a:extLst>
          </p:cNvPr>
          <p:cNvSpPr txBox="1"/>
          <p:nvPr/>
        </p:nvSpPr>
        <p:spPr>
          <a:xfrm>
            <a:off x="14447908" y="3003438"/>
            <a:ext cx="116306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800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D5D7B1-6D77-78CF-F323-C6D8575F666E}"/>
              </a:ext>
            </a:extLst>
          </p:cNvPr>
          <p:cNvSpPr txBox="1"/>
          <p:nvPr/>
        </p:nvSpPr>
        <p:spPr>
          <a:xfrm>
            <a:off x="2674570" y="3047038"/>
            <a:ext cx="116306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800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89B77106-901F-6082-60C0-A892947CC129}"/>
              </a:ext>
            </a:extLst>
          </p:cNvPr>
          <p:cNvSpPr txBox="1"/>
          <p:nvPr/>
        </p:nvSpPr>
        <p:spPr>
          <a:xfrm>
            <a:off x="-96024" y="951662"/>
            <a:ext cx="3220224" cy="76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altLang="ko-KR" sz="3600" spc="-65" dirty="0" err="1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기존</a:t>
            </a:r>
            <a:r>
              <a:rPr lang="en-US" altLang="ko-KR" sz="3600" spc="-65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 </a:t>
            </a:r>
            <a:r>
              <a:rPr lang="en-US" altLang="ko-KR" sz="3600" spc="-65" dirty="0" err="1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문제점</a:t>
            </a:r>
            <a:endParaRPr lang="en-US" altLang="ko-KR" sz="3600" spc="-65" dirty="0">
              <a:solidFill>
                <a:srgbClr val="685F6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D7448-CA26-D67C-9A33-67828E836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9A161B3E-6907-2AA5-B0DF-7D8F1385FF51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685F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DCCEC58-0825-DF87-2613-C4255EA33270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"/>
                <a:sym typeface="윤고딕"/>
              </a:rPr>
              <a:t>프로젝트</a:t>
            </a:r>
            <a:r>
              <a:rPr lang="en-US" sz="25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"/>
                <a:sym typeface="윤고딕"/>
              </a:rPr>
              <a:t> </a:t>
            </a:r>
            <a:r>
              <a:rPr lang="en-US" sz="25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"/>
                <a:sym typeface="윤고딕"/>
              </a:rPr>
              <a:t>배경</a:t>
            </a:r>
            <a:endParaRPr lang="en-US" sz="2599" dirty="0">
              <a:solidFill>
                <a:srgbClr val="42393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윤고딕"/>
              <a:sym typeface="윤고딕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C84423A-EFDE-AE41-7D87-EAEA4777C9C2}"/>
              </a:ext>
            </a:extLst>
          </p:cNvPr>
          <p:cNvSpPr txBox="1"/>
          <p:nvPr/>
        </p:nvSpPr>
        <p:spPr>
          <a:xfrm>
            <a:off x="72404" y="912942"/>
            <a:ext cx="3220224" cy="76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3600" spc="-65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필요성 및 목적</a:t>
            </a: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1584DD3F-3BED-5F2E-9F06-8B73A22CFA7D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1E8DD524-BBE8-18F8-1472-2983F38AE5F1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685F6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37C1E5F5-FC6E-47F6-7256-B3A364E6644C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Google Shape;119;p15">
            <a:extLst>
              <a:ext uri="{FF2B5EF4-FFF2-40B4-BE49-F238E27FC236}">
                <a16:creationId xmlns:a16="http://schemas.microsoft.com/office/drawing/2014/main" id="{DD9A3394-E4AB-6848-5B76-808467FAAC1E}"/>
              </a:ext>
            </a:extLst>
          </p:cNvPr>
          <p:cNvSpPr/>
          <p:nvPr/>
        </p:nvSpPr>
        <p:spPr>
          <a:xfrm>
            <a:off x="477261" y="4494515"/>
            <a:ext cx="5562600" cy="3036600"/>
          </a:xfrm>
          <a:prstGeom prst="roundRect">
            <a:avLst>
              <a:gd name="adj" fmla="val 3455"/>
            </a:avLst>
          </a:prstGeom>
          <a:solidFill>
            <a:srgbClr val="FFFFFF"/>
          </a:solidFill>
          <a:ln>
            <a:noFill/>
          </a:ln>
          <a:effectLst>
            <a:outerShdw blurRad="152400" sx="102000" sy="102000" algn="ctr" rotWithShape="0">
              <a:srgbClr val="000000">
                <a:alpha val="51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495E93A-0AA4-C535-5B2F-C3FBBA40A9DC}"/>
              </a:ext>
            </a:extLst>
          </p:cNvPr>
          <p:cNvSpPr txBox="1"/>
          <p:nvPr/>
        </p:nvSpPr>
        <p:spPr>
          <a:xfrm>
            <a:off x="495089" y="4950509"/>
            <a:ext cx="5562599" cy="2115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ko-KR" alt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사용자가 사용하기 편리한 </a:t>
            </a:r>
            <a:endParaRPr lang="en-US" altLang="ko-KR" sz="2999" dirty="0">
              <a:solidFill>
                <a:srgbClr val="42393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윤고딕 Light"/>
              <a:sym typeface="윤고딕 Light"/>
            </a:endParaRPr>
          </a:p>
          <a:p>
            <a:pPr algn="ctr">
              <a:lnSpc>
                <a:spcPts val="4199"/>
              </a:lnSpc>
            </a:pPr>
            <a:r>
              <a:rPr lang="en-US" altLang="ko-KR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LLM </a:t>
            </a:r>
            <a:r>
              <a:rPr lang="ko-KR" alt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프롬프트를 결합해</a:t>
            </a:r>
          </a:p>
          <a:p>
            <a:pPr algn="ctr">
              <a:lnSpc>
                <a:spcPts val="4199"/>
              </a:lnSpc>
            </a:pPr>
            <a:r>
              <a:rPr lang="ko-KR" alt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비교적 쉽게 맞춤 도서를 </a:t>
            </a:r>
          </a:p>
          <a:p>
            <a:pPr algn="ctr">
              <a:lnSpc>
                <a:spcPts val="4199"/>
              </a:lnSpc>
            </a:pPr>
            <a:r>
              <a:rPr lang="ko-KR" alt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추천 받을 수 있음</a:t>
            </a:r>
          </a:p>
        </p:txBody>
      </p:sp>
      <p:sp>
        <p:nvSpPr>
          <p:cNvPr id="18" name="Google Shape;119;p15">
            <a:extLst>
              <a:ext uri="{FF2B5EF4-FFF2-40B4-BE49-F238E27FC236}">
                <a16:creationId xmlns:a16="http://schemas.microsoft.com/office/drawing/2014/main" id="{DA5491F0-1C54-BEC1-FD75-BA740129BA1B}"/>
              </a:ext>
            </a:extLst>
          </p:cNvPr>
          <p:cNvSpPr/>
          <p:nvPr/>
        </p:nvSpPr>
        <p:spPr>
          <a:xfrm>
            <a:off x="6362700" y="4494052"/>
            <a:ext cx="5562600" cy="3036600"/>
          </a:xfrm>
          <a:prstGeom prst="roundRect">
            <a:avLst>
              <a:gd name="adj" fmla="val 3455"/>
            </a:avLst>
          </a:prstGeom>
          <a:solidFill>
            <a:srgbClr val="FFFFFF"/>
          </a:solidFill>
          <a:ln>
            <a:noFill/>
          </a:ln>
          <a:effectLst>
            <a:outerShdw blurRad="152400" sx="102000" sy="102000" algn="ctr" rotWithShape="0">
              <a:srgbClr val="000000">
                <a:alpha val="51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9" name="Google Shape;119;p15">
            <a:extLst>
              <a:ext uri="{FF2B5EF4-FFF2-40B4-BE49-F238E27FC236}">
                <a16:creationId xmlns:a16="http://schemas.microsoft.com/office/drawing/2014/main" id="{7D639DB9-4B70-6C52-AD37-18DE88D01DF2}"/>
              </a:ext>
            </a:extLst>
          </p:cNvPr>
          <p:cNvSpPr/>
          <p:nvPr/>
        </p:nvSpPr>
        <p:spPr>
          <a:xfrm>
            <a:off x="12248139" y="4494052"/>
            <a:ext cx="5562600" cy="3036600"/>
          </a:xfrm>
          <a:prstGeom prst="roundRect">
            <a:avLst>
              <a:gd name="adj" fmla="val 3455"/>
            </a:avLst>
          </a:prstGeom>
          <a:solidFill>
            <a:srgbClr val="FFFFFF"/>
          </a:solidFill>
          <a:ln>
            <a:noFill/>
          </a:ln>
          <a:effectLst>
            <a:outerShdw blurRad="152400" sx="102000" sy="102000" algn="ctr" rotWithShape="0">
              <a:srgbClr val="000000">
                <a:alpha val="51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DE94AE1-F9CF-9711-2F13-653F3987BD88}"/>
              </a:ext>
            </a:extLst>
          </p:cNvPr>
          <p:cNvSpPr txBox="1"/>
          <p:nvPr/>
        </p:nvSpPr>
        <p:spPr>
          <a:xfrm>
            <a:off x="6413006" y="4959350"/>
            <a:ext cx="5562599" cy="2115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altLang="ko-KR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ML </a:t>
            </a:r>
            <a:r>
              <a:rPr lang="ko-KR" alt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기반의 </a:t>
            </a:r>
            <a:r>
              <a:rPr lang="en-US" altLang="ko-KR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단순</a:t>
            </a:r>
            <a:r>
              <a:rPr lang="en-US" altLang="ko-KR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altLang="ko-KR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도서</a:t>
            </a:r>
            <a:r>
              <a:rPr lang="en-US" altLang="ko-KR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altLang="ko-KR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추천</a:t>
            </a:r>
            <a:r>
              <a:rPr lang="ko-KR" alt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에</a:t>
            </a:r>
            <a:endParaRPr lang="en-US" altLang="ko-KR" sz="2999" dirty="0">
              <a:solidFill>
                <a:srgbClr val="42393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윤고딕 Light"/>
              <a:sym typeface="윤고딕 Light"/>
            </a:endParaRPr>
          </a:p>
          <a:p>
            <a:pPr algn="ctr">
              <a:lnSpc>
                <a:spcPts val="4199"/>
              </a:lnSpc>
            </a:pPr>
            <a:r>
              <a:rPr lang="en-US" altLang="ko-KR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LLM</a:t>
            </a:r>
            <a:r>
              <a:rPr lang="ko-KR" alt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을</a:t>
            </a:r>
            <a:r>
              <a:rPr lang="en-US" altLang="ko-KR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altLang="ko-KR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결합해</a:t>
            </a:r>
            <a:endParaRPr lang="en-US" altLang="ko-KR" sz="2999" dirty="0">
              <a:solidFill>
                <a:srgbClr val="42393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윤고딕 Light"/>
              <a:sym typeface="윤고딕 Light"/>
            </a:endParaRPr>
          </a:p>
          <a:p>
            <a:pPr algn="ctr">
              <a:lnSpc>
                <a:spcPts val="4199"/>
              </a:lnSpc>
            </a:pPr>
            <a:r>
              <a:rPr lang="en-US" altLang="ko-KR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해당</a:t>
            </a:r>
            <a:r>
              <a:rPr lang="en-US" altLang="ko-KR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altLang="ko-KR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도서의</a:t>
            </a:r>
            <a:r>
              <a:rPr lang="en-US" altLang="ko-KR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altLang="ko-KR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추천</a:t>
            </a:r>
            <a:r>
              <a:rPr lang="en-US" altLang="ko-KR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altLang="ko-KR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이유</a:t>
            </a:r>
            <a:r>
              <a:rPr lang="en-US" altLang="ko-KR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ko-KR" alt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및</a:t>
            </a:r>
            <a:endParaRPr lang="en-US" altLang="ko-KR" sz="2999" dirty="0">
              <a:solidFill>
                <a:srgbClr val="42393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윤고딕 Light"/>
              <a:sym typeface="윤고딕 Light"/>
            </a:endParaRPr>
          </a:p>
          <a:p>
            <a:pPr algn="ctr">
              <a:lnSpc>
                <a:spcPts val="4199"/>
              </a:lnSpc>
            </a:pPr>
            <a:r>
              <a:rPr lang="ko-KR" alt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읽는 순서까지 제공</a:t>
            </a:r>
            <a:r>
              <a:rPr lang="en-US" altLang="ko-KR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DB0C335-8170-A8EE-F1DA-8ECAF0CF1E8B}"/>
              </a:ext>
            </a:extLst>
          </p:cNvPr>
          <p:cNvSpPr txBox="1"/>
          <p:nvPr/>
        </p:nvSpPr>
        <p:spPr>
          <a:xfrm>
            <a:off x="12790669" y="4959350"/>
            <a:ext cx="4448354" cy="2106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사용자의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위치를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기반으로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,</a:t>
            </a:r>
          </a:p>
          <a:p>
            <a:pPr algn="ctr">
              <a:lnSpc>
                <a:spcPts val="4199"/>
              </a:lnSpc>
            </a:pP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해당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추천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도서를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소장하고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있는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도서관의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정보를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제공하는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시스템의</a:t>
            </a:r>
            <a:r>
              <a:rPr lang="en-US" sz="2999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999" dirty="0" err="1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부재</a:t>
            </a:r>
            <a:endParaRPr lang="en-US" sz="2999" dirty="0">
              <a:solidFill>
                <a:srgbClr val="42393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윤고딕 Light"/>
              <a:sym typeface="윤고딕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790756-9410-2B97-CDA3-2FED759E1D75}"/>
              </a:ext>
            </a:extLst>
          </p:cNvPr>
          <p:cNvSpPr txBox="1"/>
          <p:nvPr/>
        </p:nvSpPr>
        <p:spPr>
          <a:xfrm>
            <a:off x="8562468" y="3003438"/>
            <a:ext cx="116306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800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08B0F2-F4EC-BB7D-DB57-2223E8DCE374}"/>
              </a:ext>
            </a:extLst>
          </p:cNvPr>
          <p:cNvSpPr txBox="1"/>
          <p:nvPr/>
        </p:nvSpPr>
        <p:spPr>
          <a:xfrm>
            <a:off x="14447908" y="3003438"/>
            <a:ext cx="116306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800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40C6A1-810B-AB45-42D4-C9F132113688}"/>
              </a:ext>
            </a:extLst>
          </p:cNvPr>
          <p:cNvSpPr txBox="1"/>
          <p:nvPr/>
        </p:nvSpPr>
        <p:spPr>
          <a:xfrm>
            <a:off x="2674570" y="3047038"/>
            <a:ext cx="116306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800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11299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8350178" y="5143500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ECE3"/>
            </a:solidFill>
          </p:spPr>
          <p:txBody>
            <a:bodyPr/>
            <a:lstStyle/>
            <a:p>
              <a:endPara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17992" y="2742242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85807" y="4677978"/>
            <a:ext cx="3086100" cy="30861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C6AF"/>
            </a:solidFill>
          </p:spPr>
          <p:txBody>
            <a:bodyPr/>
            <a:lstStyle/>
            <a:p>
              <a:endPara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"/>
                <a:sym typeface="윤고딕"/>
              </a:rPr>
              <a:t>프로젝트 개요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59760" y="2697777"/>
            <a:ext cx="5817805" cy="183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사용자가</a:t>
            </a:r>
            <a:r>
              <a:rPr lang="en-US" sz="25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자신의</a:t>
            </a:r>
            <a:r>
              <a:rPr lang="en-US" sz="25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프로필</a:t>
            </a:r>
            <a:r>
              <a:rPr lang="en-US" sz="25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정보</a:t>
            </a:r>
            <a:endParaRPr lang="en-US" sz="2599" dirty="0">
              <a:solidFill>
                <a:srgbClr val="19191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윤고딕 Light"/>
              <a:sym typeface="윤고딕 Light"/>
            </a:endParaRPr>
          </a:p>
          <a:p>
            <a:pPr algn="ctr">
              <a:lnSpc>
                <a:spcPts val="3639"/>
              </a:lnSpc>
            </a:pPr>
            <a:r>
              <a:rPr lang="en-US" sz="25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(</a:t>
            </a:r>
            <a:r>
              <a:rPr lang="en-US" sz="25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연령대</a:t>
            </a:r>
            <a:r>
              <a:rPr lang="en-US" sz="25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, </a:t>
            </a:r>
            <a:r>
              <a:rPr lang="en-US" sz="25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관심사</a:t>
            </a:r>
            <a:r>
              <a:rPr lang="en-US" sz="25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, </a:t>
            </a:r>
            <a:r>
              <a:rPr lang="en-US" sz="25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독서</a:t>
            </a:r>
            <a:r>
              <a:rPr lang="en-US" sz="25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목적</a:t>
            </a:r>
            <a:r>
              <a:rPr lang="en-US" sz="25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, </a:t>
            </a:r>
            <a:r>
              <a:rPr lang="en-US" sz="25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독서</a:t>
            </a:r>
            <a:r>
              <a:rPr lang="en-US" sz="25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수준</a:t>
            </a:r>
            <a:r>
              <a:rPr lang="en-US" sz="25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)를 </a:t>
            </a:r>
          </a:p>
          <a:p>
            <a:pPr algn="ctr">
              <a:lnSpc>
                <a:spcPts val="3639"/>
              </a:lnSpc>
            </a:pPr>
            <a:r>
              <a:rPr lang="en-US" sz="25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프롬프트에</a:t>
            </a:r>
            <a:r>
              <a:rPr lang="en-US" sz="25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문장으로</a:t>
            </a:r>
            <a:r>
              <a:rPr lang="en-US" sz="25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입력하면</a:t>
            </a:r>
            <a:r>
              <a:rPr lang="en-US" sz="25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해당</a:t>
            </a:r>
            <a:r>
              <a:rPr lang="en-US" sz="25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사용자의</a:t>
            </a:r>
            <a:r>
              <a:rPr lang="en-US" sz="25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맞춤</a:t>
            </a:r>
            <a:r>
              <a:rPr lang="en-US" sz="25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도서를</a:t>
            </a:r>
            <a:r>
              <a:rPr lang="en-US" sz="25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추천</a:t>
            </a:r>
            <a:endParaRPr lang="en-US" sz="2599" dirty="0">
              <a:solidFill>
                <a:srgbClr val="19191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윤고딕 Light"/>
              <a:sym typeface="윤고딕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109667" y="6566311"/>
            <a:ext cx="3981964" cy="1373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dirty="0" err="1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사용자의</a:t>
            </a:r>
            <a:r>
              <a:rPr lang="en-US" sz="2599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위치에</a:t>
            </a:r>
            <a:r>
              <a:rPr lang="en-US" sz="2599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기반해</a:t>
            </a:r>
            <a:r>
              <a:rPr lang="en-US" sz="2599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</a:p>
          <a:p>
            <a:pPr algn="ctr">
              <a:lnSpc>
                <a:spcPts val="3639"/>
              </a:lnSpc>
            </a:pPr>
            <a:r>
              <a:rPr lang="en-US" sz="2599" dirty="0" err="1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추천</a:t>
            </a:r>
            <a:r>
              <a:rPr lang="en-US" sz="2599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도서가</a:t>
            </a:r>
            <a:r>
              <a:rPr lang="en-US" sz="2599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소장되어</a:t>
            </a:r>
            <a:r>
              <a:rPr lang="en-US" sz="2599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있는</a:t>
            </a:r>
            <a:r>
              <a:rPr lang="en-US" sz="2599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가까운</a:t>
            </a:r>
            <a:r>
              <a:rPr lang="en-US" sz="2599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도서관</a:t>
            </a:r>
            <a:r>
              <a:rPr lang="en-US" sz="2599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정보</a:t>
            </a:r>
            <a:r>
              <a:rPr lang="en-US" sz="2599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제공</a:t>
            </a:r>
            <a:endParaRPr lang="en-US" sz="2599" dirty="0">
              <a:solidFill>
                <a:srgbClr val="685F6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윤고딕 Light"/>
              <a:sym typeface="윤고딕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13666" y="5732654"/>
            <a:ext cx="4821954" cy="183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ctr">
              <a:lnSpc>
                <a:spcPts val="3639"/>
              </a:lnSpc>
              <a:buFont typeface="Arial"/>
              <a:buChar char="•"/>
            </a:pPr>
            <a:r>
              <a:rPr lang="en-US" sz="25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ML:  </a:t>
            </a:r>
            <a:r>
              <a:rPr lang="en-US" sz="25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사용자의</a:t>
            </a:r>
            <a:r>
              <a:rPr lang="en-US" sz="25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프로필에</a:t>
            </a:r>
            <a:r>
              <a:rPr lang="en-US" sz="25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맞는</a:t>
            </a:r>
            <a:endParaRPr lang="en-US" sz="2599" dirty="0">
              <a:solidFill>
                <a:srgbClr val="42393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윤고딕 Light"/>
              <a:sym typeface="윤고딕 Light"/>
            </a:endParaRPr>
          </a:p>
          <a:p>
            <a:pPr algn="ctr">
              <a:lnSpc>
                <a:spcPts val="3639"/>
              </a:lnSpc>
            </a:pPr>
            <a:r>
              <a:rPr lang="en-US" sz="25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최적의</a:t>
            </a:r>
            <a:r>
              <a:rPr lang="en-US" sz="25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도서</a:t>
            </a:r>
            <a:r>
              <a:rPr lang="en-US" sz="25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후보군</a:t>
            </a:r>
            <a:r>
              <a:rPr lang="en-US" sz="25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선정</a:t>
            </a:r>
            <a:endParaRPr lang="en-US" sz="2599" dirty="0">
              <a:solidFill>
                <a:srgbClr val="42393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윤고딕 Light"/>
              <a:sym typeface="윤고딕 Light"/>
            </a:endParaRPr>
          </a:p>
          <a:p>
            <a:pPr marL="561337" lvl="1" indent="-280669" algn="ctr">
              <a:lnSpc>
                <a:spcPts val="3639"/>
              </a:lnSpc>
              <a:buFont typeface="Arial"/>
              <a:buChar char="•"/>
            </a:pPr>
            <a:r>
              <a:rPr lang="en-US" sz="25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LLM: GPT </a:t>
            </a:r>
            <a:r>
              <a:rPr lang="en-US" sz="25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모델을</a:t>
            </a:r>
            <a:r>
              <a:rPr lang="en-US" sz="25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활용한</a:t>
            </a:r>
            <a:r>
              <a:rPr lang="en-US" sz="25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</a:p>
          <a:p>
            <a:pPr algn="ctr">
              <a:lnSpc>
                <a:spcPts val="3639"/>
              </a:lnSpc>
            </a:pPr>
            <a:r>
              <a:rPr lang="en-US" sz="25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   </a:t>
            </a:r>
            <a:r>
              <a:rPr lang="en-US" sz="25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상세</a:t>
            </a:r>
            <a:r>
              <a:rPr lang="en-US" sz="25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추천</a:t>
            </a:r>
            <a:r>
              <a:rPr lang="en-US" sz="25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이유와</a:t>
            </a:r>
            <a:r>
              <a:rPr lang="en-US" sz="25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설명</a:t>
            </a:r>
            <a:r>
              <a:rPr lang="en-US" sz="25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제공</a:t>
            </a:r>
            <a:endParaRPr lang="en-US" sz="2599" dirty="0">
              <a:solidFill>
                <a:srgbClr val="42393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윤고딕 Light"/>
              <a:sym typeface="윤고딕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660612" y="5641780"/>
            <a:ext cx="3186064" cy="1154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2800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"/>
                <a:sym typeface="윤고딕"/>
              </a:rPr>
              <a:t>ML + LLM</a:t>
            </a:r>
          </a:p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2800" u="none" strike="noStrike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"/>
                <a:sym typeface="윤고딕"/>
              </a:rPr>
              <a:t>하이브리드</a:t>
            </a:r>
            <a:r>
              <a:rPr lang="en-US" sz="2800" u="none" strike="noStrike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"/>
                <a:sym typeface="윤고딕"/>
              </a:rPr>
              <a:t> </a:t>
            </a:r>
            <a:r>
              <a:rPr lang="en-US" sz="2800" u="none" strike="noStrike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"/>
                <a:sym typeface="윤고딕"/>
              </a:rPr>
              <a:t>방식</a:t>
            </a:r>
            <a:endParaRPr lang="en-US" sz="2800" u="none" strike="noStrike" dirty="0">
              <a:solidFill>
                <a:srgbClr val="42393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윤고딕"/>
              <a:sym typeface="윤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613439" y="6079250"/>
            <a:ext cx="255957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2800" dirty="0" err="1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도서관</a:t>
            </a:r>
            <a:r>
              <a:rPr lang="en-US" sz="2800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 </a:t>
            </a:r>
          </a:p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위치</a:t>
            </a:r>
            <a:r>
              <a:rPr lang="en-US" sz="2800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 </a:t>
            </a:r>
            <a:r>
              <a:rPr lang="en-US" sz="2800" dirty="0" err="1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정보</a:t>
            </a:r>
            <a:r>
              <a:rPr lang="en-US" sz="2800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99853" y="3984854"/>
            <a:ext cx="2559578" cy="532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User </a:t>
            </a:r>
            <a:r>
              <a:rPr lang="en-US" sz="2800" dirty="0" err="1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프롬프트</a:t>
            </a:r>
            <a:endParaRPr lang="en-US" sz="2800" dirty="0">
              <a:solidFill>
                <a:srgbClr val="FFFFF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Glacial Indifference"/>
              <a:sym typeface="Glacial Indifference"/>
            </a:endParaRP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7F20D893-CAFD-A33E-0D8A-7A905670EDA2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344E6EE9-441E-ADEC-5131-7AFF1B8F111C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685F6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BB648078-09F6-D4DF-61F8-42BB49DB4A61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7">
            <a:extLst>
              <a:ext uri="{FF2B5EF4-FFF2-40B4-BE49-F238E27FC236}">
                <a16:creationId xmlns:a16="http://schemas.microsoft.com/office/drawing/2014/main" id="{E414FBE4-C110-A6DD-E72D-7536BB5DA02B}"/>
              </a:ext>
            </a:extLst>
          </p:cNvPr>
          <p:cNvSpPr txBox="1"/>
          <p:nvPr/>
        </p:nvSpPr>
        <p:spPr>
          <a:xfrm>
            <a:off x="72404" y="912942"/>
            <a:ext cx="3220224" cy="76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3600" spc="-65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주요 기능 </a:t>
            </a: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6E883AEE-3C70-9D6A-3FAC-DF90D0C71839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685F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838200" y="2609080"/>
            <a:ext cx="5345874" cy="2352185"/>
          </a:xfrm>
          <a:custGeom>
            <a:avLst/>
            <a:gdLst/>
            <a:ahLst/>
            <a:cxnLst/>
            <a:rect l="l" t="t" r="r" b="b"/>
            <a:pathLst>
              <a:path w="5345874" h="2352185">
                <a:moveTo>
                  <a:pt x="0" y="0"/>
                </a:moveTo>
                <a:lnTo>
                  <a:pt x="5345874" y="0"/>
                </a:lnTo>
                <a:lnTo>
                  <a:pt x="5345874" y="2352185"/>
                </a:lnTo>
                <a:lnTo>
                  <a:pt x="0" y="2352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954000" y="5959859"/>
            <a:ext cx="4559598" cy="3083946"/>
          </a:xfrm>
          <a:custGeom>
            <a:avLst/>
            <a:gdLst/>
            <a:ahLst/>
            <a:cxnLst/>
            <a:rect l="l" t="t" r="r" b="b"/>
            <a:pathLst>
              <a:path w="4559598" h="3083946">
                <a:moveTo>
                  <a:pt x="0" y="0"/>
                </a:moveTo>
                <a:lnTo>
                  <a:pt x="4559598" y="0"/>
                </a:lnTo>
                <a:lnTo>
                  <a:pt x="4559598" y="3083947"/>
                </a:lnTo>
                <a:lnTo>
                  <a:pt x="0" y="3083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"/>
                <a:sym typeface="윤고딕"/>
              </a:rPr>
              <a:t>프로젝트</a:t>
            </a:r>
            <a:r>
              <a:rPr lang="en-US" sz="25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"/>
                <a:sym typeface="윤고딕"/>
              </a:rPr>
              <a:t> </a:t>
            </a:r>
            <a:r>
              <a:rPr lang="en-US" sz="25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"/>
                <a:sym typeface="윤고딕"/>
              </a:rPr>
              <a:t>개요</a:t>
            </a:r>
            <a:endParaRPr lang="en-US" sz="2599" dirty="0">
              <a:solidFill>
                <a:srgbClr val="42393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윤고딕"/>
              <a:sym typeface="윤고딕"/>
            </a:endParaRPr>
          </a:p>
        </p:txBody>
      </p:sp>
      <p:sp>
        <p:nvSpPr>
          <p:cNvPr id="15" name="AutoShape 5">
            <a:extLst>
              <a:ext uri="{FF2B5EF4-FFF2-40B4-BE49-F238E27FC236}">
                <a16:creationId xmlns:a16="http://schemas.microsoft.com/office/drawing/2014/main" id="{B6572041-062F-A54A-864D-1B0A3DFDBF96}"/>
              </a:ext>
            </a:extLst>
          </p:cNvPr>
          <p:cNvSpPr/>
          <p:nvPr/>
        </p:nvSpPr>
        <p:spPr>
          <a:xfrm flipV="1">
            <a:off x="0" y="808681"/>
            <a:ext cx="5255758" cy="19994"/>
          </a:xfrm>
          <a:prstGeom prst="line">
            <a:avLst/>
          </a:prstGeom>
          <a:ln w="38100" cap="flat">
            <a:solidFill>
              <a:srgbClr val="685F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0A10EC75-6DB8-653B-3494-F90C9218F294}"/>
              </a:ext>
            </a:extLst>
          </p:cNvPr>
          <p:cNvSpPr txBox="1"/>
          <p:nvPr/>
        </p:nvSpPr>
        <p:spPr>
          <a:xfrm>
            <a:off x="72404" y="912942"/>
            <a:ext cx="5183354" cy="762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3600" spc="-65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사용한 데이터셋</a:t>
            </a:r>
            <a:endParaRPr lang="ko-KR" altLang="en-US" sz="3600" spc="-65" dirty="0">
              <a:solidFill>
                <a:srgbClr val="685F6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Glacial Indifference"/>
              <a:sym typeface="Glacial Indifference"/>
            </a:endParaRPr>
          </a:p>
        </p:txBody>
      </p:sp>
      <p:sp>
        <p:nvSpPr>
          <p:cNvPr id="17" name="Google Shape;119;p15">
            <a:extLst>
              <a:ext uri="{FF2B5EF4-FFF2-40B4-BE49-F238E27FC236}">
                <a16:creationId xmlns:a16="http://schemas.microsoft.com/office/drawing/2014/main" id="{20E2D4C0-3E1D-5549-FC94-50322C6302D4}"/>
              </a:ext>
            </a:extLst>
          </p:cNvPr>
          <p:cNvSpPr/>
          <p:nvPr/>
        </p:nvSpPr>
        <p:spPr>
          <a:xfrm>
            <a:off x="7010400" y="1943100"/>
            <a:ext cx="8026467" cy="3036600"/>
          </a:xfrm>
          <a:prstGeom prst="roundRect">
            <a:avLst>
              <a:gd name="adj" fmla="val 3455"/>
            </a:avLst>
          </a:prstGeom>
          <a:solidFill>
            <a:srgbClr val="FFFFFF"/>
          </a:solidFill>
          <a:ln>
            <a:noFill/>
          </a:ln>
          <a:effectLst>
            <a:outerShdw blurRad="152400" sx="102000" sy="102000" algn="ctr" rotWithShape="0">
              <a:srgbClr val="000000">
                <a:alpha val="51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483539" y="2209519"/>
            <a:ext cx="10921869" cy="250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 Bold"/>
                <a:sym typeface="Glacial Indifference Bold"/>
              </a:rPr>
              <a:t>인기대출</a:t>
            </a:r>
            <a:r>
              <a:rPr lang="en-US" sz="2999" b="1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 Bold"/>
                <a:sym typeface="Glacial Indifference Bold"/>
              </a:rPr>
              <a:t> </a:t>
            </a:r>
            <a:r>
              <a:rPr lang="en-US" sz="2999" b="1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 Bold"/>
                <a:sym typeface="Glacial Indifference Bold"/>
              </a:rPr>
              <a:t>데이터</a:t>
            </a:r>
            <a:endParaRPr lang="en-US" sz="2999" b="1" dirty="0">
              <a:solidFill>
                <a:srgbClr val="42393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Glacial Indifference Bold"/>
              <a:sym typeface="Glacial Indifference Bold"/>
            </a:endParaRP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400" dirty="0">
                <a:solidFill>
                  <a:srgbClr val="4239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loan_information.csv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999" dirty="0">
              <a:solidFill>
                <a:srgbClr val="42393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윤고딕 Light"/>
              <a:sym typeface="윤고딕 Light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➡️ </a:t>
            </a:r>
            <a:r>
              <a:rPr lang="en-US" sz="26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사용자의</a:t>
            </a:r>
            <a:r>
              <a:rPr lang="en-US" sz="26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성별</a:t>
            </a:r>
            <a:r>
              <a:rPr lang="en-US" sz="26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, </a:t>
            </a:r>
            <a:r>
              <a:rPr lang="en-US" sz="26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연령</a:t>
            </a:r>
            <a:r>
              <a:rPr lang="en-US" sz="26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, </a:t>
            </a:r>
            <a:r>
              <a:rPr lang="en-US" sz="26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제목</a:t>
            </a:r>
            <a:r>
              <a:rPr lang="en-US" sz="26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, </a:t>
            </a:r>
            <a:r>
              <a:rPr lang="en-US" sz="26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출판사</a:t>
            </a:r>
            <a:r>
              <a:rPr lang="en-US" sz="26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, </a:t>
            </a:r>
            <a:r>
              <a:rPr lang="en-US" sz="26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저자명</a:t>
            </a:r>
            <a:r>
              <a:rPr lang="en-US" sz="26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, 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      </a:t>
            </a:r>
            <a:r>
              <a:rPr lang="en-US" sz="26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도서별</a:t>
            </a:r>
            <a:r>
              <a:rPr lang="en-US" sz="26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정보를</a:t>
            </a:r>
            <a:r>
              <a:rPr lang="en-US" sz="26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위해</a:t>
            </a:r>
            <a:r>
              <a:rPr lang="en-US" sz="26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사용</a:t>
            </a:r>
            <a:endParaRPr lang="en-US" sz="2699" dirty="0">
              <a:solidFill>
                <a:srgbClr val="42393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윤고딕 Light"/>
              <a:sym typeface="윤고딕 Light"/>
            </a:endParaRPr>
          </a:p>
        </p:txBody>
      </p:sp>
      <p:sp>
        <p:nvSpPr>
          <p:cNvPr id="18" name="Google Shape;119;p15">
            <a:extLst>
              <a:ext uri="{FF2B5EF4-FFF2-40B4-BE49-F238E27FC236}">
                <a16:creationId xmlns:a16="http://schemas.microsoft.com/office/drawing/2014/main" id="{52B0D89A-B99D-21D1-9F00-A1AD0526A149}"/>
              </a:ext>
            </a:extLst>
          </p:cNvPr>
          <p:cNvSpPr/>
          <p:nvPr/>
        </p:nvSpPr>
        <p:spPr>
          <a:xfrm>
            <a:off x="4165533" y="6057900"/>
            <a:ext cx="8026467" cy="3036600"/>
          </a:xfrm>
          <a:prstGeom prst="roundRect">
            <a:avLst>
              <a:gd name="adj" fmla="val 3455"/>
            </a:avLst>
          </a:prstGeom>
          <a:solidFill>
            <a:srgbClr val="FFFFFF"/>
          </a:solidFill>
          <a:ln>
            <a:noFill/>
          </a:ln>
          <a:effectLst>
            <a:outerShdw blurRad="152400" sx="102000" sy="102000" algn="ctr" rotWithShape="0">
              <a:srgbClr val="000000">
                <a:alpha val="51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21280" y="6324319"/>
            <a:ext cx="6705600" cy="2503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 Bold"/>
                <a:sym typeface="Glacial Indifference Bold"/>
              </a:rPr>
              <a:t>도서관</a:t>
            </a:r>
            <a:r>
              <a:rPr lang="en-US" sz="2999" b="1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 Bold"/>
                <a:sym typeface="Glacial Indifference Bold"/>
              </a:rPr>
              <a:t> </a:t>
            </a:r>
            <a:r>
              <a:rPr lang="en-US" sz="2999" b="1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 Bold"/>
                <a:sym typeface="Glacial Indifference Bold"/>
              </a:rPr>
              <a:t>정보</a:t>
            </a:r>
            <a:r>
              <a:rPr lang="en-US" sz="2999" b="1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 Bold"/>
                <a:sym typeface="Glacial Indifference Bold"/>
              </a:rPr>
              <a:t> </a:t>
            </a:r>
            <a:r>
              <a:rPr lang="en-US" sz="2999" b="1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 Bold"/>
                <a:sym typeface="Glacial Indifference Bold"/>
              </a:rPr>
              <a:t>데이터</a:t>
            </a:r>
            <a:endParaRPr lang="en-US" sz="2999" b="1" dirty="0">
              <a:solidFill>
                <a:srgbClr val="42393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Glacial Indifference Bold"/>
              <a:sym typeface="Glacial Indifference Bold"/>
            </a:endParaRP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library.csv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999" dirty="0">
              <a:solidFill>
                <a:srgbClr val="42393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윤고딕 Light"/>
              <a:sym typeface="윤고딕 Light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➡️</a:t>
            </a:r>
            <a:r>
              <a:rPr lang="en-US" sz="26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사용자의</a:t>
            </a:r>
            <a:r>
              <a:rPr lang="en-US" sz="26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위치와</a:t>
            </a:r>
            <a:r>
              <a:rPr lang="en-US" sz="26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가까운</a:t>
            </a:r>
            <a:r>
              <a:rPr lang="en-US" sz="26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     </a:t>
            </a:r>
            <a:r>
              <a:rPr lang="en-US" sz="26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도서관의</a:t>
            </a:r>
            <a:r>
              <a:rPr lang="en-US" sz="26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정보를</a:t>
            </a:r>
            <a:r>
              <a:rPr lang="en-US" sz="26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위해</a:t>
            </a:r>
            <a:r>
              <a:rPr lang="en-US" sz="2699" dirty="0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42393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Light"/>
                <a:sym typeface="윤고딕 Light"/>
              </a:rPr>
              <a:t>사용</a:t>
            </a:r>
            <a:endParaRPr lang="en-US" sz="2699" dirty="0">
              <a:solidFill>
                <a:srgbClr val="42393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윤고딕 Light"/>
              <a:sym typeface="윤고딕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028700" y="5830855"/>
            <a:ext cx="16230600" cy="0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flipV="1">
            <a:off x="9144000" y="3252234"/>
            <a:ext cx="0" cy="4867653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5786217" y="1565707"/>
            <a:ext cx="1716685" cy="1434027"/>
          </a:xfrm>
          <a:custGeom>
            <a:avLst/>
            <a:gdLst/>
            <a:ahLst/>
            <a:cxnLst/>
            <a:rect l="l" t="t" r="r" b="b"/>
            <a:pathLst>
              <a:path w="2219216" h="1823792">
                <a:moveTo>
                  <a:pt x="0" y="0"/>
                </a:moveTo>
                <a:lnTo>
                  <a:pt x="2219216" y="0"/>
                </a:lnTo>
                <a:lnTo>
                  <a:pt x="2219216" y="1823792"/>
                </a:lnTo>
                <a:lnTo>
                  <a:pt x="0" y="1823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0964824" y="3334601"/>
            <a:ext cx="8301478" cy="1622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4"/>
              </a:lnSpc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title, author, </a:t>
            </a:r>
            <a:r>
              <a:rPr lang="en-US" sz="25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publisher가</a:t>
            </a:r>
            <a:r>
              <a:rPr lang="en-US" sz="25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없는</a:t>
            </a:r>
            <a:r>
              <a:rPr lang="en-US" sz="25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행 </a:t>
            </a:r>
            <a:r>
              <a:rPr lang="en-US" sz="25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제거</a:t>
            </a:r>
            <a:endParaRPr lang="en-US" sz="2599" dirty="0">
              <a:solidFill>
                <a:srgbClr val="19191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윤고딕 Light"/>
              <a:sym typeface="윤고딕 Light"/>
            </a:endParaRP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description, </a:t>
            </a:r>
            <a:r>
              <a:rPr lang="en-US" sz="25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age_group</a:t>
            </a:r>
            <a:r>
              <a:rPr lang="en-US" sz="25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, gender </a:t>
            </a:r>
            <a:r>
              <a:rPr lang="en-US" sz="25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없으면</a:t>
            </a:r>
            <a:r>
              <a:rPr lang="en-US" sz="25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</a:p>
          <a:p>
            <a:pPr algn="l">
              <a:lnSpc>
                <a:spcPts val="3639"/>
              </a:lnSpc>
            </a:pPr>
            <a:r>
              <a:rPr lang="en-US" sz="25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    ‘</a:t>
            </a:r>
            <a:r>
              <a:rPr lang="en-US" sz="25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설명</a:t>
            </a:r>
            <a:r>
              <a:rPr lang="en-US" sz="25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없음</a:t>
            </a:r>
            <a:r>
              <a:rPr lang="en-US" sz="25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‘, ‘</a:t>
            </a:r>
            <a:r>
              <a:rPr lang="en-US" sz="25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전체’로</a:t>
            </a:r>
            <a:r>
              <a:rPr lang="en-US" sz="25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채워</a:t>
            </a:r>
            <a:r>
              <a:rPr lang="en-US" sz="25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5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넣음</a:t>
            </a:r>
            <a:endParaRPr lang="en-US" sz="2599" dirty="0">
              <a:solidFill>
                <a:srgbClr val="19191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윤고딕 Light"/>
              <a:sym typeface="윤고딕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기술 사항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98" y="938530"/>
            <a:ext cx="5996702" cy="762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altLang="ko-KR" sz="3200" spc="-65" dirty="0" err="1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데이터</a:t>
            </a:r>
            <a:r>
              <a:rPr lang="en-US" altLang="ko-KR" sz="3200" spc="-65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 </a:t>
            </a:r>
            <a:r>
              <a:rPr lang="en-US" altLang="ko-KR" sz="3200" spc="-65" dirty="0" err="1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전처리</a:t>
            </a:r>
            <a:r>
              <a:rPr lang="en-US" altLang="ko-KR" sz="3200" spc="-65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 (1) - </a:t>
            </a:r>
            <a:r>
              <a:rPr lang="ko-KR" altLang="en-US" sz="3200" spc="-65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인기 대출 도서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2655" y="6224434"/>
            <a:ext cx="5570374" cy="266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문자열에서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공백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및 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특수문자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제거</a:t>
            </a:r>
            <a:endParaRPr lang="en-US" sz="2499" dirty="0">
              <a:solidFill>
                <a:srgbClr val="19191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윤고딕 Light"/>
              <a:sym typeface="윤고딕 Light"/>
            </a:endParaRP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시리즈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여부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추정</a:t>
            </a:r>
            <a:endParaRPr lang="en-US" sz="2499" dirty="0">
              <a:solidFill>
                <a:srgbClr val="19191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윤고딕 Light"/>
              <a:sym typeface="윤고딕 Light"/>
            </a:endParaRP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도서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장르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8개 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카테고리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생성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(이 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외엔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‘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기타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’ 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장르로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분류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)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예상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독자층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, 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도서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장르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, 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연령대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추정</a:t>
            </a:r>
            <a:endParaRPr lang="en-US" sz="2499" dirty="0">
              <a:solidFill>
                <a:srgbClr val="19191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윤고딕 Light"/>
              <a:sym typeface="윤고딕 Light"/>
            </a:endParaRPr>
          </a:p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    (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도서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설명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text에서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키워드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추출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82681" y="2260603"/>
            <a:ext cx="5861319" cy="3186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72"/>
              </a:lnSpc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'RANK_CO': 'rank',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'BOOK_TITLE_NM': 'title',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'AUTHR_NM': 'author',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'BOOK_INTRCN_CN': 'description',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'PUBLISHER_NM': 'publisher',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‘AGE_FLAG_NM': '</a:t>
            </a:r>
            <a:r>
              <a:rPr lang="en-US" sz="24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age_group</a:t>
            </a:r>
            <a:r>
              <a:rPr lang="en-US" sz="24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',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'SEXDSTN_FLAG_NM': 'gender'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84227" y="6179444"/>
            <a:ext cx="5994171" cy="2820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if __name__ == "__main__":</a:t>
            </a:r>
          </a:p>
          <a:p>
            <a:pPr algn="l">
              <a:lnSpc>
                <a:spcPts val="3079"/>
              </a:lnSpc>
            </a:pP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   </a:t>
            </a:r>
            <a:r>
              <a:rPr 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csv_path</a:t>
            </a: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= './loan_information_no_duplicates.csv'</a:t>
            </a:r>
          </a:p>
          <a:p>
            <a:pPr algn="l">
              <a:lnSpc>
                <a:spcPts val="3079"/>
              </a:lnSpc>
            </a:pP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   </a:t>
            </a:r>
            <a:r>
              <a:rPr 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processed_df</a:t>
            </a: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= </a:t>
            </a:r>
            <a:r>
              <a:rPr 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preprocess_book_data</a:t>
            </a: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(</a:t>
            </a:r>
            <a:r>
              <a:rPr 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csv_path</a:t>
            </a: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)</a:t>
            </a:r>
          </a:p>
          <a:p>
            <a:pPr algn="l">
              <a:lnSpc>
                <a:spcPts val="3079"/>
              </a:lnSpc>
            </a:pP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   </a:t>
            </a:r>
            <a:r>
              <a:rPr 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processed_df.to_csv</a:t>
            </a: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('</a:t>
            </a:r>
            <a:r>
              <a:rPr 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loan_information</a:t>
            </a:r>
            <a:endParaRPr lang="en-US" sz="2000" dirty="0">
              <a:solidFill>
                <a:srgbClr val="19191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윤고딕 Bold"/>
              <a:sym typeface="윤고딕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Bold"/>
                <a:sym typeface="윤고딕 Bold"/>
              </a:rPr>
              <a:t>_processed.csv</a:t>
            </a: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', index=False)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08567" y="1289686"/>
            <a:ext cx="1505013" cy="278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 u="none" strike="noStrike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7834" y="4974279"/>
            <a:ext cx="1505013" cy="278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>
                <a:solidFill>
                  <a:srgbClr val="191919"/>
                </a:solidFill>
                <a:latin typeface="Beautifully Delicious Script"/>
                <a:ea typeface="에스코어 드림 4 Regular" panose="020B0503030302020204" pitchFamily="34" charset="-127"/>
                <a:cs typeface="Beautifully Delicious Script"/>
                <a:sym typeface="Beautifully Delicious Script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73639" y="1074018"/>
            <a:ext cx="1505013" cy="278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73639" y="5064735"/>
            <a:ext cx="1505013" cy="278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>
                <a:solidFill>
                  <a:srgbClr val="191919"/>
                </a:solidFill>
                <a:latin typeface="Beautifully Delicious Script"/>
                <a:ea typeface="에스코어 드림 4 Regular" panose="020B0503030302020204" pitchFamily="34" charset="-127"/>
                <a:cs typeface="Beautifully Delicious Script"/>
                <a:sym typeface="Beautifully Delicious Script"/>
              </a:rPr>
              <a:t>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5911" y="3653154"/>
            <a:ext cx="1984880" cy="865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칼럼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 mapping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06945" y="3653154"/>
            <a:ext cx="1219200" cy="86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결측치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처리</a:t>
            </a:r>
            <a:endParaRPr lang="en-US" sz="2499" dirty="0">
              <a:solidFill>
                <a:srgbClr val="19191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윤고딕"/>
              <a:sym typeface="윤고딕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62631" y="7237380"/>
            <a:ext cx="1123370" cy="865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데이터 정제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29980" y="7353674"/>
            <a:ext cx="1974451" cy="86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새로운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 csv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파일로</a:t>
            </a:r>
            <a:r>
              <a:rPr lang="en-US" sz="2499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저장</a:t>
            </a:r>
            <a:endParaRPr lang="en-US" sz="2499" dirty="0">
              <a:solidFill>
                <a:srgbClr val="19191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윤고딕"/>
              <a:sym typeface="윤고딕"/>
            </a:endParaRPr>
          </a:p>
        </p:txBody>
      </p:sp>
      <p:sp>
        <p:nvSpPr>
          <p:cNvPr id="24" name="AutoShape 5">
            <a:extLst>
              <a:ext uri="{FF2B5EF4-FFF2-40B4-BE49-F238E27FC236}">
                <a16:creationId xmlns:a16="http://schemas.microsoft.com/office/drawing/2014/main" id="{4252BA55-175D-E1D3-3CD2-1E71A2348DA7}"/>
              </a:ext>
            </a:extLst>
          </p:cNvPr>
          <p:cNvSpPr/>
          <p:nvPr/>
        </p:nvSpPr>
        <p:spPr>
          <a:xfrm>
            <a:off x="0" y="828674"/>
            <a:ext cx="7010400" cy="12985"/>
          </a:xfrm>
          <a:prstGeom prst="line">
            <a:avLst/>
          </a:prstGeom>
          <a:ln w="38100" cap="flat">
            <a:solidFill>
              <a:srgbClr val="685F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25" name="Group 3">
            <a:extLst>
              <a:ext uri="{FF2B5EF4-FFF2-40B4-BE49-F238E27FC236}">
                <a16:creationId xmlns:a16="http://schemas.microsoft.com/office/drawing/2014/main" id="{CDB32F65-8F7B-1393-A7B7-956D7F7884EE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5742C158-5B3B-DB2B-AD87-5547AB54C420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685F64"/>
            </a:solidFill>
            <a:ln w="19050"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>
                <a:ln>
                  <a:solidFill>
                    <a:srgbClr val="685F64"/>
                  </a:solidFill>
                </a:ln>
                <a:solidFill>
                  <a:srgbClr val="685F64"/>
                </a:solidFill>
              </a:endParaRPr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5C2E220E-A755-4C4C-DB30-6338BC837112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n>
                  <a:solidFill>
                    <a:srgbClr val="685F64"/>
                  </a:solidFill>
                </a:ln>
                <a:solidFill>
                  <a:srgbClr val="685F64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기술 사항</a:t>
            </a:r>
          </a:p>
        </p:txBody>
      </p:sp>
      <p:sp>
        <p:nvSpPr>
          <p:cNvPr id="20" name="AutoShape 5">
            <a:extLst>
              <a:ext uri="{FF2B5EF4-FFF2-40B4-BE49-F238E27FC236}">
                <a16:creationId xmlns:a16="http://schemas.microsoft.com/office/drawing/2014/main" id="{873725E0-099A-378F-1C70-04F8CC105406}"/>
              </a:ext>
            </a:extLst>
          </p:cNvPr>
          <p:cNvSpPr/>
          <p:nvPr/>
        </p:nvSpPr>
        <p:spPr>
          <a:xfrm>
            <a:off x="0" y="828674"/>
            <a:ext cx="7010400" cy="12985"/>
          </a:xfrm>
          <a:prstGeom prst="line">
            <a:avLst/>
          </a:prstGeom>
          <a:ln w="38100" cap="flat">
            <a:solidFill>
              <a:srgbClr val="685F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316A33E1-C5CB-6F17-5BAF-20FCBA339ACB}"/>
              </a:ext>
            </a:extLst>
          </p:cNvPr>
          <p:cNvSpPr txBox="1"/>
          <p:nvPr/>
        </p:nvSpPr>
        <p:spPr>
          <a:xfrm>
            <a:off x="785098" y="938530"/>
            <a:ext cx="5996702" cy="762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altLang="ko-KR" sz="3200" spc="-65" dirty="0" err="1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데이터</a:t>
            </a:r>
            <a:r>
              <a:rPr lang="en-US" altLang="ko-KR" sz="3200" spc="-65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 </a:t>
            </a:r>
            <a:r>
              <a:rPr lang="en-US" altLang="ko-KR" sz="3200" spc="-65" dirty="0" err="1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전처리</a:t>
            </a:r>
            <a:r>
              <a:rPr lang="en-US" altLang="ko-KR" sz="3200" spc="-65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 (2) – </a:t>
            </a:r>
            <a:r>
              <a:rPr lang="ko-KR" altLang="en-US" sz="3200" spc="-65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도서관 정보</a:t>
            </a:r>
          </a:p>
        </p:txBody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474AB443-B8D2-5CEC-879D-49A92276E33B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3A3707BD-FF25-6986-6B73-C983C333FE80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685F64"/>
            </a:solidFill>
            <a:ln w="19050"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>
                <a:ln>
                  <a:solidFill>
                    <a:srgbClr val="685F64"/>
                  </a:solidFill>
                </a:ln>
                <a:solidFill>
                  <a:srgbClr val="685F64"/>
                </a:solidFill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DF88D307-B486-64CE-1832-0AEF42B7FEE3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n>
                  <a:solidFill>
                    <a:srgbClr val="685F64"/>
                  </a:solidFill>
                </a:ln>
                <a:solidFill>
                  <a:srgbClr val="685F64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086E6FA-511F-5791-BD5F-9102274E790A}"/>
              </a:ext>
            </a:extLst>
          </p:cNvPr>
          <p:cNvSpPr txBox="1"/>
          <p:nvPr/>
        </p:nvSpPr>
        <p:spPr>
          <a:xfrm>
            <a:off x="795037" y="1992247"/>
            <a:ext cx="17045702" cy="2603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📌 선별적 특성 추출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핵심 컬럼만 선택하여 데이터 간소화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도서관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ID,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이름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주소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좌표 등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📌 데이터 정규화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컬럼명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영문화 및 일관된 네이밍 규칙 적용으로 코드 가독성 향상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📌 </a:t>
            </a:r>
            <a:r>
              <a:rPr lang="ko-KR" altLang="en-US" sz="28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지오데이터</a:t>
            </a:r>
            <a:r>
              <a:rPr lang="ko-KR" altLang="en-US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최적화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위도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경도 수치형 변환 및 </a:t>
            </a:r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결측치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제거로 위치 기반 서비스 안정성 확보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📌 통합 위치 정보 생성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 정보를 결합한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location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필드 생성으로 지역 검색 효율성 향상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94B4BBD-22BA-17EA-4D16-167E3AF16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4926084"/>
            <a:ext cx="8001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6230599" y="8115299"/>
            <a:ext cx="1438223" cy="1348823"/>
          </a:xfrm>
          <a:custGeom>
            <a:avLst/>
            <a:gdLst/>
            <a:ahLst/>
            <a:cxnLst/>
            <a:rect l="l" t="t" r="r" b="b"/>
            <a:pathLst>
              <a:path w="2350100" h="2311644">
                <a:moveTo>
                  <a:pt x="0" y="0"/>
                </a:moveTo>
                <a:lnTo>
                  <a:pt x="2350100" y="0"/>
                </a:lnTo>
                <a:lnTo>
                  <a:pt x="2350100" y="2311644"/>
                </a:lnTo>
                <a:lnTo>
                  <a:pt x="0" y="231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기술 사항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6000" y="2881487"/>
            <a:ext cx="7279202" cy="1891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도서 설명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(</a:t>
            </a:r>
            <a:r>
              <a:rPr lang="en-US" altLang="ko-KR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clean_description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)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에서 중요 단어 추출 및 벡터화</a:t>
            </a:r>
            <a:endParaRPr lang="en-US" altLang="ko-KR" sz="2000" dirty="0">
              <a:solidFill>
                <a:srgbClr val="19191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윤고딕 Light"/>
              <a:sym typeface="윤고딕 Light"/>
            </a:endParaRP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단순 빈도수가 아닌 문서 내 중요도를 반영한 가중치 부여</a:t>
            </a:r>
            <a:endParaRPr lang="en-US" altLang="ko-KR" sz="2000" dirty="0">
              <a:solidFill>
                <a:srgbClr val="19191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윤고딕 Light"/>
              <a:sym typeface="윤고딕 Light"/>
            </a:endParaRP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ko-KR" alt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불용어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제거로 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'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등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', '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및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', '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을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', '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를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' 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등 의미 없는 조사 필터링</a:t>
            </a:r>
            <a:endParaRPr lang="en-US" altLang="ko-KR" sz="2000" dirty="0">
              <a:solidFill>
                <a:srgbClr val="19191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윤고딕 Light"/>
              <a:sym typeface="윤고딕 Light"/>
            </a:endParaRP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차원 축소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(</a:t>
            </a:r>
            <a:r>
              <a:rPr lang="en-US" altLang="ko-KR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max_features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=1000)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로 계산 효율성 확보</a:t>
            </a:r>
            <a:endParaRPr lang="en-US" sz="2000" dirty="0">
              <a:solidFill>
                <a:srgbClr val="19191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윤고딕"/>
              <a:sym typeface="윤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569449" y="4324283"/>
            <a:ext cx="7451493" cy="2378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장르</a:t>
            </a: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(</a:t>
            </a:r>
            <a:r>
              <a:rPr 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estimated_categroy</a:t>
            </a: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)가 </a:t>
            </a:r>
            <a:r>
              <a:rPr 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정해진</a:t>
            </a: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데이터만</a:t>
            </a: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추려서</a:t>
            </a: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학습</a:t>
            </a:r>
            <a:endParaRPr lang="en-US" sz="2000" dirty="0">
              <a:solidFill>
                <a:srgbClr val="19191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윤고딕 Light"/>
              <a:sym typeface="윤고딕 Light"/>
            </a:endParaRP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‘</a:t>
            </a:r>
            <a:r>
              <a:rPr 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기타</a:t>
            </a: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’ </a:t>
            </a:r>
            <a:r>
              <a:rPr 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장르로</a:t>
            </a: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분류된</a:t>
            </a: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도서들도</a:t>
            </a: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예측해서</a:t>
            </a: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장르</a:t>
            </a: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채워</a:t>
            </a: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넣음</a:t>
            </a:r>
            <a:endParaRPr lang="en-US" sz="2000" dirty="0">
              <a:solidFill>
                <a:srgbClr val="19191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윤고딕 Light"/>
              <a:sym typeface="윤고딕 Light"/>
            </a:endParaRP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input X: </a:t>
            </a:r>
            <a:r>
              <a:rPr 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clean_description</a:t>
            </a: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 (TF-IDF vector), 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output y: </a:t>
            </a:r>
            <a:r>
              <a:rPr 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estimated_category</a:t>
            </a:r>
            <a:endParaRPr lang="en-US" sz="2000" dirty="0">
              <a:solidFill>
                <a:srgbClr val="19191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윤고딕 Light"/>
              <a:sym typeface="윤고딕 Light"/>
            </a:endParaRP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 Light"/>
                <a:sym typeface="윤고딕 Light"/>
              </a:rPr>
              <a:t>supervised learning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1753" y="2171700"/>
            <a:ext cx="1505013" cy="250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8800" u="none" strike="noStrike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Beautifully Delicious Script"/>
                <a:sym typeface="Beautifully Delicious Script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49547" y="3624696"/>
            <a:ext cx="1505013" cy="250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88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Beautifully Delicious Script"/>
                <a:sym typeface="Beautifully Delicious Script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99142" y="2251075"/>
            <a:ext cx="1273752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Bold"/>
                <a:sym typeface="윤고딕 Bold"/>
              </a:rPr>
              <a:t>TF-IDF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04177" y="3705505"/>
            <a:ext cx="4234837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Bold"/>
                <a:sym typeface="윤고딕 Bold"/>
              </a:rPr>
              <a:t>RandomForestClassifier</a:t>
            </a:r>
            <a:endParaRPr lang="en-US" sz="2499" dirty="0">
              <a:solidFill>
                <a:srgbClr val="19191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윤고딕 Bold"/>
              <a:sym typeface="윤고딕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81753" y="5082257"/>
            <a:ext cx="1505013" cy="250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88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Beautifully Delicious Script"/>
                <a:sym typeface="Beautifully Delicious Script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6000" y="6307485"/>
            <a:ext cx="5196862" cy="41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Bold"/>
                <a:sym typeface="윤고딕 Bold"/>
              </a:rPr>
              <a:t>추천</a:t>
            </a:r>
            <a:r>
              <a:rPr lang="en-US" sz="24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Bold"/>
                <a:sym typeface="윤고딕 Bold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Bold"/>
                <a:sym typeface="윤고딕 Bold"/>
              </a:rPr>
              <a:t>도서</a:t>
            </a:r>
            <a:r>
              <a:rPr lang="en-US" sz="24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Bold"/>
                <a:sym typeface="윤고딕 Bold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Bold"/>
                <a:sym typeface="윤고딕 Bold"/>
              </a:rPr>
              <a:t>점수</a:t>
            </a:r>
            <a:r>
              <a:rPr lang="en-US" sz="24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Bold"/>
                <a:sym typeface="윤고딕 Bold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Bold"/>
                <a:sym typeface="윤고딕 Bold"/>
              </a:rPr>
              <a:t>계산</a:t>
            </a:r>
            <a:r>
              <a:rPr lang="en-US" sz="24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Bold"/>
                <a:sym typeface="윤고딕 Bold"/>
              </a:rPr>
              <a:t>(rule-based)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86000" y="6916451"/>
            <a:ext cx="8991599" cy="2378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사용자 프로필 기반 가중치 모델 구현 </a:t>
            </a:r>
            <a:endParaRPr lang="en-US" altLang="ko-KR" sz="2000" dirty="0">
              <a:solidFill>
                <a:srgbClr val="19191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윤고딕"/>
              <a:sym typeface="윤고딕"/>
            </a:endParaRPr>
          </a:p>
          <a:p>
            <a:pPr marL="291464" lvl="1" algn="l">
              <a:lnSpc>
                <a:spcPts val="3779"/>
              </a:lnSpc>
            </a:pP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(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연령 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40%, 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관심사 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40%, 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인기도 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20%)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다양성 보장 알고리즘으로 저자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/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출판사 편중 방지</a:t>
            </a:r>
            <a:endParaRPr lang="en-US" altLang="ko-KR" sz="2000" dirty="0">
              <a:solidFill>
                <a:srgbClr val="19191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윤고딕"/>
              <a:sym typeface="윤고딕"/>
            </a:endParaRP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콘텐츠 기반 필터링으로 콜드 스타트 문제 해결</a:t>
            </a:r>
            <a:endParaRPr lang="en-US" altLang="ko-KR" sz="2000" dirty="0">
              <a:solidFill>
                <a:srgbClr val="19191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윤고딕"/>
              <a:sym typeface="윤고딕"/>
            </a:endParaRP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ko-KR" altLang="en-US" sz="2000" dirty="0" err="1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폴백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 메커니즘 적용</a:t>
            </a:r>
            <a:r>
              <a:rPr lang="en-US" altLang="ko-KR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: </a:t>
            </a:r>
            <a:r>
              <a:rPr lang="ko-KR" altLang="en-US" sz="2000" dirty="0">
                <a:solidFill>
                  <a:srgbClr val="19191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윤고딕"/>
                <a:sym typeface="윤고딕"/>
              </a:rPr>
              <a:t>필터링 결과 부족 시 조건 자동 완화</a:t>
            </a:r>
            <a:endParaRPr lang="en-US" sz="2000" dirty="0">
              <a:solidFill>
                <a:srgbClr val="19191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윤고딕 Light"/>
              <a:sym typeface="윤고딕 Light"/>
            </a:endParaRPr>
          </a:p>
        </p:txBody>
      </p:sp>
      <p:sp>
        <p:nvSpPr>
          <p:cNvPr id="18" name="AutoShape 5">
            <a:extLst>
              <a:ext uri="{FF2B5EF4-FFF2-40B4-BE49-F238E27FC236}">
                <a16:creationId xmlns:a16="http://schemas.microsoft.com/office/drawing/2014/main" id="{86082B4B-CA27-C418-AE75-104B2571D788}"/>
              </a:ext>
            </a:extLst>
          </p:cNvPr>
          <p:cNvSpPr/>
          <p:nvPr/>
        </p:nvSpPr>
        <p:spPr>
          <a:xfrm flipV="1">
            <a:off x="0" y="810219"/>
            <a:ext cx="5486400" cy="18455"/>
          </a:xfrm>
          <a:prstGeom prst="line">
            <a:avLst/>
          </a:prstGeom>
          <a:ln w="38100" cap="flat">
            <a:solidFill>
              <a:srgbClr val="685F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795193E6-546A-03CE-1FF1-69DDE80B5069}"/>
              </a:ext>
            </a:extLst>
          </p:cNvPr>
          <p:cNvSpPr txBox="1"/>
          <p:nvPr/>
        </p:nvSpPr>
        <p:spPr>
          <a:xfrm>
            <a:off x="785098" y="938530"/>
            <a:ext cx="4701302" cy="762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altLang="ko-KR" sz="3200" spc="-65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Machine Learning</a:t>
            </a:r>
            <a:endParaRPr lang="ko-KR" altLang="en-US" sz="3200" spc="-65" dirty="0">
              <a:solidFill>
                <a:srgbClr val="685F6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Glacial Indifference"/>
              <a:sym typeface="Glacial Indifference"/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CDDE72EC-4226-FE9A-7D86-7B13E6871FB0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FFDF9806-7A9F-85D3-56F0-FEDD9167384D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685F64"/>
            </a:solidFill>
            <a:ln w="19050"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>
                <a:ln>
                  <a:solidFill>
                    <a:srgbClr val="685F64"/>
                  </a:solidFill>
                </a:ln>
                <a:solidFill>
                  <a:srgbClr val="685F64"/>
                </a:solidFill>
              </a:endParaRPr>
            </a:p>
          </p:txBody>
        </p:sp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5F3CF79A-C7BC-A24E-EE17-6D066E053BED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n>
                  <a:solidFill>
                    <a:srgbClr val="685F64"/>
                  </a:solidFill>
                </a:ln>
                <a:solidFill>
                  <a:srgbClr val="685F64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기술 사항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06200" y="2402812"/>
            <a:ext cx="5279544" cy="189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run_hybrid_recommendation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(): ML 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후보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중 3권 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추천</a:t>
            </a:r>
            <a:endParaRPr lang="en-US" sz="2400" dirty="0">
              <a:solidFill>
                <a:srgbClr val="19191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윤고딕 Light"/>
              <a:sym typeface="윤고딕 Light"/>
            </a:endParaRP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추천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이유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설명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, 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주요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내용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요약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, </a:t>
            </a:r>
          </a:p>
          <a:p>
            <a:pPr marL="291464" lvl="1" algn="l">
              <a:lnSpc>
                <a:spcPts val="3779"/>
              </a:lnSpc>
            </a:pP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   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추천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대상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, 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읽기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순서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"/>
                <a:sym typeface="윤고딕"/>
              </a:rPr>
              <a:t>제공</a:t>
            </a:r>
            <a:endParaRPr lang="en-US" sz="2400" dirty="0">
              <a:solidFill>
                <a:srgbClr val="19191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윤고딕"/>
              <a:sym typeface="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81753" y="1790700"/>
            <a:ext cx="1505013" cy="250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8800" u="none" strike="noStrike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Beautifully Delicious Script"/>
                <a:sym typeface="Beautifully Delicious Script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38260" y="1790700"/>
            <a:ext cx="1505013" cy="250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8800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Beautifully Delicious Script"/>
                <a:sym typeface="Beautifully Delicious Script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53584" y="1870075"/>
            <a:ext cx="4004416" cy="416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Bold"/>
                <a:sym typeface="윤고딕 Bold"/>
              </a:rPr>
              <a:t>LLM </a:t>
            </a:r>
            <a:r>
              <a:rPr lang="en-US" sz="24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Bold"/>
                <a:sym typeface="윤고딕 Bold"/>
              </a:rPr>
              <a:t>프롬프트</a:t>
            </a:r>
            <a:r>
              <a:rPr lang="en-US" sz="24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Bold"/>
                <a:sym typeface="윤고딕 Bold"/>
              </a:rPr>
              <a:t> </a:t>
            </a:r>
            <a:r>
              <a:rPr lang="ko-KR" altLang="en-US" sz="24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Bold"/>
                <a:sym typeface="윤고딕 Bold"/>
              </a:rPr>
              <a:t>템플릿 </a:t>
            </a:r>
            <a:r>
              <a:rPr lang="en-US" sz="24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Bold"/>
                <a:sym typeface="윤고딕 Bold"/>
              </a:rPr>
              <a:t>생성</a:t>
            </a:r>
            <a:endParaRPr lang="en-US" sz="2499" dirty="0">
              <a:solidFill>
                <a:srgbClr val="19191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윤고딕 Bold"/>
              <a:sym typeface="윤고딕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786766" y="2457575"/>
            <a:ext cx="6290416" cy="191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OpenAI 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API키를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가져와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프롬프트를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</a:p>
          <a:p>
            <a:pPr algn="l">
              <a:lnSpc>
                <a:spcPts val="3779"/>
              </a:lnSpc>
            </a:pP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     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생성하고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, LLM </a:t>
            </a:r>
            <a:r>
              <a:rPr lang="ko-KR" alt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모델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호출</a:t>
            </a:r>
            <a:endParaRPr lang="en-US" sz="2400" dirty="0">
              <a:solidFill>
                <a:srgbClr val="19191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윤고딕 Light"/>
              <a:sym typeface="윤고딕 Light"/>
            </a:endParaRP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프롬프트에는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각 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도서의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‘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제목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’, ‘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저자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’, </a:t>
            </a:r>
            <a:b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</a:b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‘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설명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’, ‘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장르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’ 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등을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상세하게</a:t>
            </a:r>
            <a:r>
              <a:rPr lang="en-US" sz="2400" dirty="0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윤고딕 Light"/>
                <a:sym typeface="윤고딕 Light"/>
              </a:rPr>
              <a:t>나열</a:t>
            </a:r>
            <a:endParaRPr lang="en-US" sz="2400" dirty="0">
              <a:solidFill>
                <a:srgbClr val="19191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윤고딕 Light"/>
              <a:sym typeface="윤고딕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697783" y="1859684"/>
            <a:ext cx="2611712" cy="416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Bold"/>
                <a:sym typeface="윤고딕 Bold"/>
              </a:rPr>
              <a:t>LLM </a:t>
            </a:r>
            <a:r>
              <a:rPr lang="ko-KR" altLang="en-US" sz="2499" dirty="0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Bold"/>
                <a:sym typeface="윤고딕 Bold"/>
              </a:rPr>
              <a:t>기반 </a:t>
            </a:r>
            <a:r>
              <a:rPr lang="en-US" sz="2499" dirty="0" err="1">
                <a:solidFill>
                  <a:srgbClr val="191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윤고딕 Bold"/>
                <a:sym typeface="윤고딕 Bold"/>
              </a:rPr>
              <a:t>추천</a:t>
            </a:r>
            <a:endParaRPr lang="en-US" sz="2499" dirty="0">
              <a:solidFill>
                <a:srgbClr val="19191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윤고딕 Bold"/>
              <a:sym typeface="윤고딕 Bold"/>
            </a:endParaRPr>
          </a:p>
        </p:txBody>
      </p:sp>
      <p:sp>
        <p:nvSpPr>
          <p:cNvPr id="19" name="AutoShape 5">
            <a:extLst>
              <a:ext uri="{FF2B5EF4-FFF2-40B4-BE49-F238E27FC236}">
                <a16:creationId xmlns:a16="http://schemas.microsoft.com/office/drawing/2014/main" id="{33D63094-C7AB-A88D-F3C2-5EE053F6E971}"/>
              </a:ext>
            </a:extLst>
          </p:cNvPr>
          <p:cNvSpPr/>
          <p:nvPr/>
        </p:nvSpPr>
        <p:spPr>
          <a:xfrm>
            <a:off x="0" y="828670"/>
            <a:ext cx="3033342" cy="19170"/>
          </a:xfrm>
          <a:prstGeom prst="line">
            <a:avLst/>
          </a:prstGeom>
          <a:ln w="38100" cap="flat">
            <a:solidFill>
              <a:srgbClr val="685F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C565F900-F44A-8C47-892F-EE28F1F93825}"/>
              </a:ext>
            </a:extLst>
          </p:cNvPr>
          <p:cNvSpPr txBox="1"/>
          <p:nvPr/>
        </p:nvSpPr>
        <p:spPr>
          <a:xfrm>
            <a:off x="785098" y="938530"/>
            <a:ext cx="2248244" cy="762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altLang="ko-KR" sz="3200" spc="-65" dirty="0">
                <a:solidFill>
                  <a:srgbClr val="685F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Glacial Indifference"/>
                <a:sym typeface="Glacial Indifference"/>
              </a:rPr>
              <a:t>LLM</a:t>
            </a:r>
            <a:endParaRPr lang="ko-KR" altLang="en-US" sz="3200" spc="-65" dirty="0">
              <a:solidFill>
                <a:srgbClr val="685F6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Glacial Indifference"/>
              <a:sym typeface="Glacial Indifference"/>
            </a:endParaRPr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AFD47788-9B01-D12D-3BF5-1398E8DCCB64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C27C5149-C52D-CCBF-016D-AEC62D032EC1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685F64"/>
            </a:solidFill>
            <a:ln w="19050"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>
                <a:ln>
                  <a:solidFill>
                    <a:srgbClr val="685F64"/>
                  </a:solidFill>
                </a:ln>
                <a:solidFill>
                  <a:srgbClr val="685F64"/>
                </a:solidFill>
              </a:endParaRPr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4B1C105E-DE92-1CD3-1185-95019F5E35F3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n>
                  <a:solidFill>
                    <a:srgbClr val="685F64"/>
                  </a:solidFill>
                </a:ln>
                <a:solidFill>
                  <a:srgbClr val="685F64"/>
                </a:solidFill>
              </a:endParaRPr>
            </a:p>
          </p:txBody>
        </p:sp>
      </p:grpSp>
      <p:sp>
        <p:nvSpPr>
          <p:cNvPr id="24" name="Google Shape;119;p15">
            <a:extLst>
              <a:ext uri="{FF2B5EF4-FFF2-40B4-BE49-F238E27FC236}">
                <a16:creationId xmlns:a16="http://schemas.microsoft.com/office/drawing/2014/main" id="{3FFB74C1-816D-B3EA-C618-7DDD71729565}"/>
              </a:ext>
            </a:extLst>
          </p:cNvPr>
          <p:cNvSpPr/>
          <p:nvPr/>
        </p:nvSpPr>
        <p:spPr>
          <a:xfrm>
            <a:off x="638241" y="4589792"/>
            <a:ext cx="8435102" cy="4384619"/>
          </a:xfrm>
          <a:prstGeom prst="roundRect">
            <a:avLst>
              <a:gd name="adj" fmla="val 3455"/>
            </a:avLst>
          </a:prstGeom>
          <a:solidFill>
            <a:srgbClr val="FFFFFF"/>
          </a:solidFill>
          <a:ln>
            <a:noFill/>
          </a:ln>
          <a:effectLst>
            <a:outerShdw blurRad="152400" sx="102000" sy="102000" algn="ctr" rotWithShape="0">
              <a:srgbClr val="000000">
                <a:alpha val="51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5" name="Google Shape;119;p15">
            <a:extLst>
              <a:ext uri="{FF2B5EF4-FFF2-40B4-BE49-F238E27FC236}">
                <a16:creationId xmlns:a16="http://schemas.microsoft.com/office/drawing/2014/main" id="{27C04587-BAB8-A9A0-59D9-49DBD6BC9094}"/>
              </a:ext>
            </a:extLst>
          </p:cNvPr>
          <p:cNvSpPr/>
          <p:nvPr/>
        </p:nvSpPr>
        <p:spPr>
          <a:xfrm>
            <a:off x="9367057" y="4589792"/>
            <a:ext cx="8435102" cy="4384619"/>
          </a:xfrm>
          <a:prstGeom prst="roundRect">
            <a:avLst>
              <a:gd name="adj" fmla="val 3455"/>
            </a:avLst>
          </a:prstGeom>
          <a:solidFill>
            <a:srgbClr val="FFFFFF"/>
          </a:solidFill>
          <a:ln>
            <a:noFill/>
          </a:ln>
          <a:effectLst>
            <a:outerShdw blurRad="152400" sx="102000" sy="102000" algn="ctr" rotWithShape="0">
              <a:srgbClr val="000000">
                <a:alpha val="51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604735" y="3112955"/>
            <a:ext cx="1197424" cy="1187663"/>
          </a:xfrm>
          <a:custGeom>
            <a:avLst/>
            <a:gdLst/>
            <a:ahLst/>
            <a:cxnLst/>
            <a:rect l="l" t="t" r="r" b="b"/>
            <a:pathLst>
              <a:path w="2362213" h="2297789">
                <a:moveTo>
                  <a:pt x="0" y="0"/>
                </a:moveTo>
                <a:lnTo>
                  <a:pt x="2362213" y="0"/>
                </a:lnTo>
                <a:lnTo>
                  <a:pt x="2362213" y="2297789"/>
                </a:lnTo>
                <a:lnTo>
                  <a:pt x="0" y="2297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32907E9-1A05-5691-52AE-72AE58EA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552" y="4748351"/>
            <a:ext cx="7790508" cy="405627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E0F4AF1-0A3D-7559-7BF1-2A9ABE519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920" y="4748350"/>
            <a:ext cx="7391400" cy="41199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967</Words>
  <Application>Microsoft Office PowerPoint</Application>
  <PresentationFormat>사용자 지정</PresentationFormat>
  <Paragraphs>171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Beautifully Delicious Script</vt:lpstr>
      <vt:lpstr>에스코어 드림 4 Regular</vt:lpstr>
      <vt:lpstr>윤고딕</vt:lpstr>
      <vt:lpstr>에스코어 드림 5 Medium</vt:lpstr>
      <vt:lpstr>Arial</vt:lpstr>
      <vt:lpstr>에스코어 드림 7 ExtraBold</vt:lpstr>
      <vt:lpstr>Gowun Dodum</vt:lpstr>
      <vt:lpstr>에스코어 드림 6 Bold</vt:lpstr>
      <vt:lpstr>AppleSDGothicNeoEB00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EPOCH_DATATHON_TEAM4_FINAL</dc:title>
  <cp:lastModifiedBy>송채원(컴퓨터공학전공)</cp:lastModifiedBy>
  <cp:revision>2</cp:revision>
  <dcterms:created xsi:type="dcterms:W3CDTF">2006-08-16T00:00:00Z</dcterms:created>
  <dcterms:modified xsi:type="dcterms:W3CDTF">2025-04-08T09:12:08Z</dcterms:modified>
  <dc:identifier>DAGj99rGfRQ</dc:identifier>
</cp:coreProperties>
</file>